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95" r:id="rId1"/>
  </p:sldMasterIdLst>
  <p:notesMasterIdLst>
    <p:notesMasterId r:id="rId50"/>
  </p:notesMasterIdLst>
  <p:handoutMasterIdLst>
    <p:handoutMasterId r:id="rId51"/>
  </p:handoutMasterIdLst>
  <p:sldIdLst>
    <p:sldId id="256" r:id="rId2"/>
    <p:sldId id="258" r:id="rId3"/>
    <p:sldId id="259" r:id="rId4"/>
    <p:sldId id="304" r:id="rId5"/>
    <p:sldId id="260" r:id="rId6"/>
    <p:sldId id="261" r:id="rId7"/>
    <p:sldId id="262" r:id="rId8"/>
    <p:sldId id="295" r:id="rId9"/>
    <p:sldId id="299" r:id="rId10"/>
    <p:sldId id="301" r:id="rId11"/>
    <p:sldId id="302" r:id="rId12"/>
    <p:sldId id="303" r:id="rId13"/>
    <p:sldId id="263" r:id="rId14"/>
    <p:sldId id="264" r:id="rId15"/>
    <p:sldId id="307" r:id="rId16"/>
    <p:sldId id="265" r:id="rId17"/>
    <p:sldId id="266" r:id="rId18"/>
    <p:sldId id="267" r:id="rId19"/>
    <p:sldId id="308" r:id="rId20"/>
    <p:sldId id="305" r:id="rId21"/>
    <p:sldId id="309" r:id="rId22"/>
    <p:sldId id="268" r:id="rId23"/>
    <p:sldId id="269" r:id="rId24"/>
    <p:sldId id="270" r:id="rId25"/>
    <p:sldId id="257" r:id="rId26"/>
    <p:sldId id="272" r:id="rId27"/>
    <p:sldId id="273" r:id="rId28"/>
    <p:sldId id="274" r:id="rId29"/>
    <p:sldId id="275" r:id="rId30"/>
    <p:sldId id="276" r:id="rId31"/>
    <p:sldId id="310" r:id="rId32"/>
    <p:sldId id="277" r:id="rId33"/>
    <p:sldId id="278" r:id="rId34"/>
    <p:sldId id="279" r:id="rId35"/>
    <p:sldId id="280" r:id="rId36"/>
    <p:sldId id="281" r:id="rId37"/>
    <p:sldId id="283" r:id="rId38"/>
    <p:sldId id="284" r:id="rId39"/>
    <p:sldId id="285" r:id="rId40"/>
    <p:sldId id="282" r:id="rId41"/>
    <p:sldId id="286" r:id="rId42"/>
    <p:sldId id="287" r:id="rId43"/>
    <p:sldId id="288" r:id="rId44"/>
    <p:sldId id="290" r:id="rId45"/>
    <p:sldId id="291" r:id="rId46"/>
    <p:sldId id="292" r:id="rId47"/>
    <p:sldId id="294" r:id="rId48"/>
    <p:sldId id="29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F9C"/>
    <a:srgbClr val="F2F2F2"/>
    <a:srgbClr val="163B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75"/>
    <p:restoredTop sz="86257" autoAdjust="0"/>
  </p:normalViewPr>
  <p:slideViewPr>
    <p:cSldViewPr snapToGrid="0" snapToObjects="1">
      <p:cViewPr varScale="1">
        <p:scale>
          <a:sx n="71" d="100"/>
          <a:sy n="71" d="100"/>
        </p:scale>
        <p:origin x="542" y="53"/>
      </p:cViewPr>
      <p:guideLst/>
    </p:cSldViewPr>
  </p:slideViewPr>
  <p:notesTextViewPr>
    <p:cViewPr>
      <p:scale>
        <a:sx n="1" d="1"/>
        <a:sy n="1" d="1"/>
      </p:scale>
      <p:origin x="0" y="0"/>
    </p:cViewPr>
  </p:notesTextViewPr>
  <p:notesViewPr>
    <p:cSldViewPr snapToGrid="0" snapToObjects="1">
      <p:cViewPr varScale="1">
        <p:scale>
          <a:sx n="89" d="100"/>
          <a:sy n="89" d="100"/>
        </p:scale>
        <p:origin x="3840" y="1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376BB5-3FCE-9045-975F-DA77D8E70A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CB93C1EE-2157-E94C-BCE0-A5C3AF628B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2BC642-5065-1B46-A628-0B54EA1EA946}" type="datetimeFigureOut">
              <a:rPr kumimoji="1" lang="zh-CN" altLang="en-US" smtClean="0"/>
              <a:t>2022/2/21</a:t>
            </a:fld>
            <a:endParaRPr kumimoji="1" lang="zh-CN" altLang="en-US"/>
          </a:p>
        </p:txBody>
      </p:sp>
      <p:sp>
        <p:nvSpPr>
          <p:cNvPr id="4" name="页脚占位符 3">
            <a:extLst>
              <a:ext uri="{FF2B5EF4-FFF2-40B4-BE49-F238E27FC236}">
                <a16:creationId xmlns:a16="http://schemas.microsoft.com/office/drawing/2014/main" id="{021C4D71-6224-0C43-B05D-BD5DB02CEA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8EF3168B-4725-B04D-8DE1-F7B5C1A4B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09FD8-2209-D642-BABC-3D7CFEEB63D7}" type="slidenum">
              <a:rPr kumimoji="1" lang="zh-CN" altLang="en-US" smtClean="0"/>
              <a:t>‹#›</a:t>
            </a:fld>
            <a:endParaRPr kumimoji="1" lang="zh-CN" altLang="en-US"/>
          </a:p>
        </p:txBody>
      </p:sp>
    </p:spTree>
    <p:extLst>
      <p:ext uri="{BB962C8B-B14F-4D97-AF65-F5344CB8AC3E}">
        <p14:creationId xmlns:p14="http://schemas.microsoft.com/office/powerpoint/2010/main" val="1761553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A08848-3C78-4644-B741-F30A34E84A43}" type="datetimeFigureOut">
              <a:rPr kumimoji="1" lang="zh-CN" altLang="en-US" smtClean="0"/>
              <a:t>2022/2/21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76744-7600-B444-AC9B-71FFD3711FEF}" type="slidenum">
              <a:rPr kumimoji="1" lang="zh-CN" altLang="en-US" smtClean="0"/>
              <a:t>‹#›</a:t>
            </a:fld>
            <a:endParaRPr kumimoji="1" lang="zh-CN" altLang="en-US"/>
          </a:p>
        </p:txBody>
      </p:sp>
    </p:spTree>
    <p:extLst>
      <p:ext uri="{BB962C8B-B14F-4D97-AF65-F5344CB8AC3E}">
        <p14:creationId xmlns:p14="http://schemas.microsoft.com/office/powerpoint/2010/main" val="3781759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1</a:t>
            </a:fld>
            <a:endParaRPr kumimoji="1" lang="zh-CN" altLang="en-US"/>
          </a:p>
        </p:txBody>
      </p:sp>
    </p:spTree>
    <p:extLst>
      <p:ext uri="{BB962C8B-B14F-4D97-AF65-F5344CB8AC3E}">
        <p14:creationId xmlns:p14="http://schemas.microsoft.com/office/powerpoint/2010/main" val="4253566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14</a:t>
            </a:fld>
            <a:endParaRPr kumimoji="1" lang="zh-CN" altLang="en-US"/>
          </a:p>
        </p:txBody>
      </p:sp>
    </p:spTree>
    <p:extLst>
      <p:ext uri="{BB962C8B-B14F-4D97-AF65-F5344CB8AC3E}">
        <p14:creationId xmlns:p14="http://schemas.microsoft.com/office/powerpoint/2010/main" val="1274673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15</a:t>
            </a:fld>
            <a:endParaRPr kumimoji="1" lang="zh-CN" altLang="en-US"/>
          </a:p>
        </p:txBody>
      </p:sp>
    </p:spTree>
    <p:extLst>
      <p:ext uri="{BB962C8B-B14F-4D97-AF65-F5344CB8AC3E}">
        <p14:creationId xmlns:p14="http://schemas.microsoft.com/office/powerpoint/2010/main" val="827729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17</a:t>
            </a:fld>
            <a:endParaRPr kumimoji="1" lang="zh-CN" altLang="en-US"/>
          </a:p>
        </p:txBody>
      </p:sp>
    </p:spTree>
    <p:extLst>
      <p:ext uri="{BB962C8B-B14F-4D97-AF65-F5344CB8AC3E}">
        <p14:creationId xmlns:p14="http://schemas.microsoft.com/office/powerpoint/2010/main" val="2862601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18</a:t>
            </a:fld>
            <a:endParaRPr kumimoji="1" lang="zh-CN" altLang="en-US"/>
          </a:p>
        </p:txBody>
      </p:sp>
    </p:spTree>
    <p:extLst>
      <p:ext uri="{BB962C8B-B14F-4D97-AF65-F5344CB8AC3E}">
        <p14:creationId xmlns:p14="http://schemas.microsoft.com/office/powerpoint/2010/main" val="2519163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19</a:t>
            </a:fld>
            <a:endParaRPr kumimoji="1" lang="zh-CN" altLang="en-US"/>
          </a:p>
        </p:txBody>
      </p:sp>
    </p:spTree>
    <p:extLst>
      <p:ext uri="{BB962C8B-B14F-4D97-AF65-F5344CB8AC3E}">
        <p14:creationId xmlns:p14="http://schemas.microsoft.com/office/powerpoint/2010/main" val="579047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类比计算智能的发展，做学术也需循序渐进，没有捷径。</a:t>
            </a:r>
            <a:endParaRPr lang="en-US" altLang="zh-CN" dirty="0"/>
          </a:p>
          <a:p>
            <a:endParaRPr lang="en-US" altLang="zh-CN" dirty="0"/>
          </a:p>
          <a:p>
            <a:r>
              <a:rPr lang="zh-CN" altLang="en-US" dirty="0"/>
              <a:t>做学术需脚踏实地循序渐进地进行，正如同我党创立至今，从一穷二白到如今世界第一大党，这正是一步一个脚印探索出来的；再者，如同新中国到现在的世界大国，历史已经证明在发展建设中需要循序渐进，反之则会产生负面效果。</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做学术的路上充满乐趣与挑战。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你沉浸其中，将其作为事业来奋斗，意志坚定拒绝诱惑，那么你会发现这条路上充满乐趣；当然，做学术的路上亦是充满挑战，例如，进化计算领域的程然教授，曾为一篇文章的修订和反复实验足足花了将近两年的时间，期间将编译的快捷键都敲坏了，这就是面对的挑战，这也是考验学术者是否有解决问题的恒心和毅力。</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20</a:t>
            </a:fld>
            <a:endParaRPr kumimoji="1" lang="zh-CN" altLang="en-US"/>
          </a:p>
        </p:txBody>
      </p:sp>
    </p:spTree>
    <p:extLst>
      <p:ext uri="{BB962C8B-B14F-4D97-AF65-F5344CB8AC3E}">
        <p14:creationId xmlns:p14="http://schemas.microsoft.com/office/powerpoint/2010/main" val="249520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30</a:t>
            </a:fld>
            <a:endParaRPr kumimoji="1" lang="zh-CN" altLang="en-US"/>
          </a:p>
        </p:txBody>
      </p:sp>
    </p:spTree>
    <p:extLst>
      <p:ext uri="{BB962C8B-B14F-4D97-AF65-F5344CB8AC3E}">
        <p14:creationId xmlns:p14="http://schemas.microsoft.com/office/powerpoint/2010/main" val="2368429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47</a:t>
            </a:fld>
            <a:endParaRPr kumimoji="1" lang="zh-CN" altLang="en-US"/>
          </a:p>
        </p:txBody>
      </p:sp>
    </p:spTree>
    <p:extLst>
      <p:ext uri="{BB962C8B-B14F-4D97-AF65-F5344CB8AC3E}">
        <p14:creationId xmlns:p14="http://schemas.microsoft.com/office/powerpoint/2010/main" val="1476235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2</a:t>
            </a:fld>
            <a:endParaRPr kumimoji="1" lang="zh-CN" altLang="en-US"/>
          </a:p>
        </p:txBody>
      </p:sp>
    </p:spTree>
    <p:extLst>
      <p:ext uri="{BB962C8B-B14F-4D97-AF65-F5344CB8AC3E}">
        <p14:creationId xmlns:p14="http://schemas.microsoft.com/office/powerpoint/2010/main" val="1275264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分钟加群，同学们进群后，按照公告进行命名，之后的作业均会在群中进行通知。</a:t>
            </a:r>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3</a:t>
            </a:fld>
            <a:endParaRPr kumimoji="1" lang="zh-CN" altLang="en-US"/>
          </a:p>
        </p:txBody>
      </p:sp>
    </p:spTree>
    <p:extLst>
      <p:ext uri="{BB962C8B-B14F-4D97-AF65-F5344CB8AC3E}">
        <p14:creationId xmlns:p14="http://schemas.microsoft.com/office/powerpoint/2010/main" val="368856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4</a:t>
            </a:fld>
            <a:endParaRPr kumimoji="1" lang="zh-CN" altLang="en-US"/>
          </a:p>
        </p:txBody>
      </p:sp>
    </p:spTree>
    <p:extLst>
      <p:ext uri="{BB962C8B-B14F-4D97-AF65-F5344CB8AC3E}">
        <p14:creationId xmlns:p14="http://schemas.microsoft.com/office/powerpoint/2010/main" val="577429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5</a:t>
            </a:fld>
            <a:endParaRPr kumimoji="1" lang="zh-CN" altLang="en-US"/>
          </a:p>
        </p:txBody>
      </p:sp>
    </p:spTree>
    <p:extLst>
      <p:ext uri="{BB962C8B-B14F-4D97-AF65-F5344CB8AC3E}">
        <p14:creationId xmlns:p14="http://schemas.microsoft.com/office/powerpoint/2010/main" val="3356205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7</a:t>
            </a:fld>
            <a:endParaRPr kumimoji="1" lang="zh-CN" altLang="en-US"/>
          </a:p>
        </p:txBody>
      </p:sp>
    </p:spTree>
    <p:extLst>
      <p:ext uri="{BB962C8B-B14F-4D97-AF65-F5344CB8AC3E}">
        <p14:creationId xmlns:p14="http://schemas.microsoft.com/office/powerpoint/2010/main" val="87691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上述仅展示顶会顶刊，不包含其他的次级刊物等。特别说明，</a:t>
            </a:r>
            <a:r>
              <a:rPr lang="en-US" altLang="zh-CN" dirty="0"/>
              <a:t>CCF A </a:t>
            </a:r>
            <a:r>
              <a:rPr lang="zh-CN" altLang="en-US" dirty="0"/>
              <a:t>和</a:t>
            </a:r>
            <a:r>
              <a:rPr lang="en-US" altLang="zh-CN" dirty="0"/>
              <a:t>Trans. </a:t>
            </a:r>
            <a:r>
              <a:rPr lang="zh-CN" altLang="en-US" dirty="0"/>
              <a:t>都属于计算机领域的顶会顶刊。计算机学院一年所有老师和学生共计发表的顶会顶刊不过几十篇，博士毕业两篇顶会就可以评为优秀毕业博士，而我带的学生如刘渝桥今年研二的学生已经发表两篇顶会顶刊，已经达到优秀博士的要求；也有入学一年级的博士发表顶刊。</a:t>
            </a:r>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8</a:t>
            </a:fld>
            <a:endParaRPr kumimoji="1" lang="zh-CN" altLang="en-US"/>
          </a:p>
        </p:txBody>
      </p:sp>
    </p:spTree>
    <p:extLst>
      <p:ext uri="{BB962C8B-B14F-4D97-AF65-F5344CB8AC3E}">
        <p14:creationId xmlns:p14="http://schemas.microsoft.com/office/powerpoint/2010/main" val="69390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12</a:t>
            </a:fld>
            <a:endParaRPr kumimoji="1" lang="zh-CN" altLang="en-US"/>
          </a:p>
        </p:txBody>
      </p:sp>
    </p:spTree>
    <p:extLst>
      <p:ext uri="{BB962C8B-B14F-4D97-AF65-F5344CB8AC3E}">
        <p14:creationId xmlns:p14="http://schemas.microsoft.com/office/powerpoint/2010/main" val="125538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76744-7600-B444-AC9B-71FFD3711FEF}" type="slidenum">
              <a:rPr kumimoji="1" lang="zh-CN" altLang="en-US" smtClean="0"/>
              <a:t>13</a:t>
            </a:fld>
            <a:endParaRPr kumimoji="1" lang="zh-CN" altLang="en-US"/>
          </a:p>
        </p:txBody>
      </p:sp>
    </p:spTree>
    <p:extLst>
      <p:ext uri="{BB962C8B-B14F-4D97-AF65-F5344CB8AC3E}">
        <p14:creationId xmlns:p14="http://schemas.microsoft.com/office/powerpoint/2010/main" val="120743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封面页">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122363"/>
            <a:ext cx="11187113" cy="2387600"/>
          </a:xfrm>
        </p:spPr>
        <p:txBody>
          <a:bodyPr anchor="ctr"/>
          <a:lstStyle>
            <a:lvl1pPr algn="ctr">
              <a:defRPr sz="4000">
                <a:solidFill>
                  <a:schemeClr val="tx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602038"/>
            <a:ext cx="9144000" cy="2387600"/>
          </a:xfrm>
        </p:spPr>
        <p:txBody>
          <a:bodyPr/>
          <a:lstStyle>
            <a:lvl1pPr marL="0" indent="0" algn="ctr">
              <a:spcBef>
                <a:spcPts val="0"/>
              </a:spcBef>
              <a:spcAft>
                <a:spcPts val="1000"/>
              </a:spcAft>
              <a:buNone/>
              <a:defRPr sz="24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cxnSp>
        <p:nvCxnSpPr>
          <p:cNvPr id="7" name="直线连接符 6">
            <a:extLst>
              <a:ext uri="{FF2B5EF4-FFF2-40B4-BE49-F238E27FC236}">
                <a16:creationId xmlns:a16="http://schemas.microsoft.com/office/drawing/2014/main" id="{F8FE58C5-93FD-5B46-84DA-E7E4EB642EB3}"/>
              </a:ext>
            </a:extLst>
          </p:cNvPr>
          <p:cNvCxnSpPr/>
          <p:nvPr userDrawn="1"/>
        </p:nvCxnSpPr>
        <p:spPr>
          <a:xfrm>
            <a:off x="1524000" y="3674607"/>
            <a:ext cx="9144000" cy="0"/>
          </a:xfrm>
          <a:prstGeom prst="line">
            <a:avLst/>
          </a:prstGeom>
          <a:ln w="44450">
            <a:solidFill>
              <a:srgbClr val="1F4F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14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蓝色圆点页面">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矩形 6">
            <a:extLst>
              <a:ext uri="{FF2B5EF4-FFF2-40B4-BE49-F238E27FC236}">
                <a16:creationId xmlns:a16="http://schemas.microsoft.com/office/drawing/2014/main" id="{CA467232-8244-4B4B-ADD0-86F3E68282CB}"/>
              </a:ext>
            </a:extLst>
          </p:cNvPr>
          <p:cNvSpPr/>
          <p:nvPr userDrawn="1"/>
        </p:nvSpPr>
        <p:spPr>
          <a:xfrm>
            <a:off x="0" y="6572250"/>
            <a:ext cx="12192000" cy="2857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Content Placeholder 2"/>
          <p:cNvSpPr>
            <a:spLocks noGrp="1"/>
          </p:cNvSpPr>
          <p:nvPr>
            <p:ph idx="1"/>
          </p:nvPr>
        </p:nvSpPr>
        <p:spPr/>
        <p:txBody>
          <a:bodyPr/>
          <a:lstStyle/>
          <a:p>
            <a:pPr lvl="0"/>
            <a:r>
              <a:rPr lang="zh-CN" altLang="en-US" dirty="0"/>
              <a:t>编辑母版文本样式
第二级
第三级
第四级
第五级</a:t>
            </a:r>
            <a:endParaRPr lang="en-US" dirty="0"/>
          </a:p>
        </p:txBody>
      </p:sp>
      <p:sp>
        <p:nvSpPr>
          <p:cNvPr id="5" name="Footer Placeholder 4"/>
          <p:cNvSpPr>
            <a:spLocks noGrp="1"/>
          </p:cNvSpPr>
          <p:nvPr>
            <p:ph type="ftr" sz="quarter" idx="11"/>
          </p:nvPr>
        </p:nvSpPr>
        <p:spPr>
          <a:xfrm>
            <a:off x="3581401" y="6572250"/>
            <a:ext cx="4571999" cy="285750"/>
          </a:xfrm>
        </p:spPr>
        <p:txBody>
          <a:bodyPr/>
          <a:lstStyle>
            <a:lvl1pPr>
              <a:defRPr b="0" i="0">
                <a:latin typeface="Calibri Light" panose="020F0302020204030204" pitchFamily="34" charset="0"/>
                <a:cs typeface="Calibri Light" panose="020F0302020204030204" pitchFamily="34" charset="0"/>
              </a:defRPr>
            </a:lvl1pPr>
          </a:lstStyle>
          <a:p>
            <a:r>
              <a:rPr lang="en-US" altLang="zh-CN" dirty="0"/>
              <a:t>Computational</a:t>
            </a:r>
            <a:r>
              <a:rPr lang="zh-CN" altLang="en-US" dirty="0"/>
              <a:t> </a:t>
            </a:r>
            <a:r>
              <a:rPr lang="en-US" altLang="zh-CN" dirty="0"/>
              <a:t>Intelligence</a:t>
            </a:r>
            <a:r>
              <a:rPr lang="zh-CN" altLang="en-US" dirty="0"/>
              <a:t> </a:t>
            </a:r>
            <a:r>
              <a:rPr lang="en-US" altLang="zh-CN" dirty="0"/>
              <a:t>–Part</a:t>
            </a:r>
            <a:r>
              <a:rPr lang="zh-CN" altLang="en-US" dirty="0"/>
              <a:t> </a:t>
            </a:r>
            <a:r>
              <a:rPr lang="en-US" altLang="zh-CN" dirty="0"/>
              <a:t>I</a:t>
            </a:r>
            <a:endParaRPr lang="en-US" dirty="0"/>
          </a:p>
        </p:txBody>
      </p:sp>
      <p:sp>
        <p:nvSpPr>
          <p:cNvPr id="6" name="Slide Number Placeholder 5"/>
          <p:cNvSpPr>
            <a:spLocks noGrp="1"/>
          </p:cNvSpPr>
          <p:nvPr>
            <p:ph type="sldNum" sz="quarter" idx="12"/>
          </p:nvPr>
        </p:nvSpPr>
        <p:spPr>
          <a:xfrm>
            <a:off x="8610600" y="6572250"/>
            <a:ext cx="2743200" cy="2857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3036729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无内容页面">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矩形 6">
            <a:extLst>
              <a:ext uri="{FF2B5EF4-FFF2-40B4-BE49-F238E27FC236}">
                <a16:creationId xmlns:a16="http://schemas.microsoft.com/office/drawing/2014/main" id="{CA467232-8244-4B4B-ADD0-86F3E68282CB}"/>
              </a:ext>
            </a:extLst>
          </p:cNvPr>
          <p:cNvSpPr/>
          <p:nvPr userDrawn="1"/>
        </p:nvSpPr>
        <p:spPr>
          <a:xfrm>
            <a:off x="0" y="6572250"/>
            <a:ext cx="12192000" cy="2857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Footer Placeholder 4"/>
          <p:cNvSpPr>
            <a:spLocks noGrp="1"/>
          </p:cNvSpPr>
          <p:nvPr>
            <p:ph type="ftr" sz="quarter" idx="11"/>
          </p:nvPr>
        </p:nvSpPr>
        <p:spPr>
          <a:xfrm>
            <a:off x="3581401" y="6572250"/>
            <a:ext cx="4571999" cy="285750"/>
          </a:xfrm>
        </p:spPr>
        <p:txBody>
          <a:bodyPr/>
          <a:lstStyle>
            <a:lvl1pPr>
              <a:defRPr b="0" i="0">
                <a:latin typeface="Calibri Light" panose="020F0302020204030204" pitchFamily="34" charset="0"/>
                <a:cs typeface="Calibri Light" panose="020F0302020204030204" pitchFamily="34" charset="0"/>
              </a:defRPr>
            </a:lvl1pPr>
          </a:lstStyle>
          <a:p>
            <a:r>
              <a:rPr lang="en-US" altLang="zh-CN" dirty="0"/>
              <a:t>Computational</a:t>
            </a:r>
            <a:r>
              <a:rPr lang="zh-CN" altLang="en-US" dirty="0"/>
              <a:t> </a:t>
            </a:r>
            <a:r>
              <a:rPr lang="en-US" altLang="zh-CN" dirty="0"/>
              <a:t>Intelligence</a:t>
            </a:r>
            <a:r>
              <a:rPr lang="zh-CN" altLang="en-US" dirty="0"/>
              <a:t> </a:t>
            </a:r>
            <a:r>
              <a:rPr lang="en-US" altLang="zh-CN" dirty="0"/>
              <a:t>–Part</a:t>
            </a:r>
            <a:r>
              <a:rPr lang="zh-CN" altLang="en-US" dirty="0"/>
              <a:t> </a:t>
            </a:r>
            <a:r>
              <a:rPr lang="en-US" altLang="zh-CN" dirty="0"/>
              <a:t>I</a:t>
            </a:r>
            <a:endParaRPr lang="en-US" dirty="0"/>
          </a:p>
        </p:txBody>
      </p:sp>
      <p:sp>
        <p:nvSpPr>
          <p:cNvPr id="6" name="Slide Number Placeholder 5"/>
          <p:cNvSpPr>
            <a:spLocks noGrp="1"/>
          </p:cNvSpPr>
          <p:nvPr>
            <p:ph type="sldNum" sz="quarter" idx="12"/>
          </p:nvPr>
        </p:nvSpPr>
        <p:spPr>
          <a:xfrm>
            <a:off x="8610600" y="6572250"/>
            <a:ext cx="2743200" cy="2857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6387542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20F58A3-A6DE-9241-9DA6-760B6829685A}"/>
              </a:ext>
            </a:extLst>
          </p:cNvPr>
          <p:cNvSpPr/>
          <p:nvPr userDrawn="1"/>
        </p:nvSpPr>
        <p:spPr>
          <a:xfrm>
            <a:off x="0" y="6572250"/>
            <a:ext cx="12192000" cy="2857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Footer Placeholder 4">
            <a:extLst>
              <a:ext uri="{FF2B5EF4-FFF2-40B4-BE49-F238E27FC236}">
                <a16:creationId xmlns:a16="http://schemas.microsoft.com/office/drawing/2014/main" id="{AD344EF9-FD85-B84D-97F5-E79CCA42C696}"/>
              </a:ext>
            </a:extLst>
          </p:cNvPr>
          <p:cNvSpPr>
            <a:spLocks noGrp="1"/>
          </p:cNvSpPr>
          <p:nvPr>
            <p:ph type="ftr" sz="quarter" idx="11"/>
          </p:nvPr>
        </p:nvSpPr>
        <p:spPr>
          <a:xfrm>
            <a:off x="3581401" y="6572250"/>
            <a:ext cx="4571999" cy="285750"/>
          </a:xfrm>
        </p:spPr>
        <p:txBody>
          <a:bodyPr/>
          <a:lstStyle>
            <a:lvl1pPr>
              <a:defRPr b="0" i="0">
                <a:latin typeface="Calibri Light" panose="020F0302020204030204" pitchFamily="34" charset="0"/>
                <a:cs typeface="Calibri Light" panose="020F0302020204030204" pitchFamily="34" charset="0"/>
              </a:defRPr>
            </a:lvl1pPr>
          </a:lstStyle>
          <a:p>
            <a:r>
              <a:rPr lang="en-US" altLang="zh-CN" dirty="0"/>
              <a:t>Computational</a:t>
            </a:r>
            <a:r>
              <a:rPr lang="zh-CN" altLang="en-US" dirty="0"/>
              <a:t> </a:t>
            </a:r>
            <a:r>
              <a:rPr lang="en-US" altLang="zh-CN" dirty="0"/>
              <a:t>Intelligence</a:t>
            </a:r>
            <a:r>
              <a:rPr lang="zh-CN" altLang="en-US" dirty="0"/>
              <a:t> </a:t>
            </a:r>
            <a:r>
              <a:rPr lang="en-US" altLang="zh-CN" dirty="0"/>
              <a:t>–Part</a:t>
            </a:r>
            <a:r>
              <a:rPr lang="zh-CN" altLang="en-US" dirty="0"/>
              <a:t> </a:t>
            </a:r>
            <a:r>
              <a:rPr lang="en-US" altLang="zh-CN" dirty="0"/>
              <a:t>I</a:t>
            </a:r>
            <a:endParaRPr lang="en-US" dirty="0"/>
          </a:p>
        </p:txBody>
      </p:sp>
      <p:sp>
        <p:nvSpPr>
          <p:cNvPr id="8" name="Slide Number Placeholder 5">
            <a:extLst>
              <a:ext uri="{FF2B5EF4-FFF2-40B4-BE49-F238E27FC236}">
                <a16:creationId xmlns:a16="http://schemas.microsoft.com/office/drawing/2014/main" id="{FA0CD80D-B233-374C-BA0E-67615D13CFF2}"/>
              </a:ext>
            </a:extLst>
          </p:cNvPr>
          <p:cNvSpPr>
            <a:spLocks noGrp="1"/>
          </p:cNvSpPr>
          <p:nvPr>
            <p:ph type="sldNum" sz="quarter" idx="12"/>
          </p:nvPr>
        </p:nvSpPr>
        <p:spPr>
          <a:xfrm>
            <a:off x="8610600" y="6572250"/>
            <a:ext cx="2743200" cy="2857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1829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数字标号页面">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矩形 6">
            <a:extLst>
              <a:ext uri="{FF2B5EF4-FFF2-40B4-BE49-F238E27FC236}">
                <a16:creationId xmlns:a16="http://schemas.microsoft.com/office/drawing/2014/main" id="{CA467232-8244-4B4B-ADD0-86F3E68282CB}"/>
              </a:ext>
            </a:extLst>
          </p:cNvPr>
          <p:cNvSpPr/>
          <p:nvPr userDrawn="1"/>
        </p:nvSpPr>
        <p:spPr>
          <a:xfrm>
            <a:off x="0" y="6572250"/>
            <a:ext cx="12192000" cy="2857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Content Placeholder 2"/>
          <p:cNvSpPr>
            <a:spLocks noGrp="1"/>
          </p:cNvSpPr>
          <p:nvPr>
            <p:ph idx="1"/>
          </p:nvPr>
        </p:nvSpPr>
        <p:spPr/>
        <p:txBody>
          <a:bodyPr/>
          <a:lstStyle>
            <a:lvl1pPr marL="514350" indent="-514350">
              <a:buFont typeface="+mj-lt"/>
              <a:buAutoNum type="arabicPeriod"/>
              <a:defRPr b="0" i="0">
                <a:latin typeface="Calibri Light" panose="020F0302020204030204" pitchFamily="34" charset="0"/>
                <a:cs typeface="Calibri Light" panose="020F0302020204030204" pitchFamily="34" charset="0"/>
              </a:defRPr>
            </a:lvl1pPr>
          </a:lstStyle>
          <a:p>
            <a:pPr lvl="0"/>
            <a:r>
              <a:rPr lang="zh-CN" altLang="en-US" dirty="0"/>
              <a:t>编辑母版文本样式
第二级
第三级
第四级
第五级</a:t>
            </a:r>
            <a:endParaRPr lang="en-US" dirty="0"/>
          </a:p>
        </p:txBody>
      </p:sp>
      <p:sp>
        <p:nvSpPr>
          <p:cNvPr id="5" name="Footer Placeholder 4"/>
          <p:cNvSpPr>
            <a:spLocks noGrp="1"/>
          </p:cNvSpPr>
          <p:nvPr>
            <p:ph type="ftr" sz="quarter" idx="11"/>
          </p:nvPr>
        </p:nvSpPr>
        <p:spPr>
          <a:xfrm>
            <a:off x="3581401" y="6572250"/>
            <a:ext cx="4571999" cy="285750"/>
          </a:xfrm>
        </p:spPr>
        <p:txBody>
          <a:bodyPr/>
          <a:lstStyle>
            <a:lvl1pPr>
              <a:defRPr b="0" i="0">
                <a:latin typeface="Calibri Light" panose="020F0302020204030204" pitchFamily="34" charset="0"/>
                <a:cs typeface="Calibri Light" panose="020F0302020204030204" pitchFamily="34" charset="0"/>
              </a:defRPr>
            </a:lvl1pPr>
          </a:lstStyle>
          <a:p>
            <a:r>
              <a:rPr lang="en-US" altLang="zh-CN" dirty="0"/>
              <a:t>Computational</a:t>
            </a:r>
            <a:r>
              <a:rPr lang="zh-CN" altLang="en-US" dirty="0"/>
              <a:t> </a:t>
            </a:r>
            <a:r>
              <a:rPr lang="en-US" altLang="zh-CN" dirty="0"/>
              <a:t>Intelligence</a:t>
            </a:r>
            <a:r>
              <a:rPr lang="zh-CN" altLang="en-US" dirty="0"/>
              <a:t> </a:t>
            </a:r>
            <a:r>
              <a:rPr lang="en-US" altLang="zh-CN" dirty="0"/>
              <a:t>–Part</a:t>
            </a:r>
            <a:r>
              <a:rPr lang="zh-CN" altLang="en-US" dirty="0"/>
              <a:t> </a:t>
            </a:r>
            <a:r>
              <a:rPr lang="en-US" altLang="zh-CN" dirty="0"/>
              <a:t>I</a:t>
            </a:r>
            <a:endParaRPr lang="en-US" dirty="0"/>
          </a:p>
        </p:txBody>
      </p:sp>
      <p:sp>
        <p:nvSpPr>
          <p:cNvPr id="6" name="Slide Number Placeholder 5"/>
          <p:cNvSpPr>
            <a:spLocks noGrp="1"/>
          </p:cNvSpPr>
          <p:nvPr>
            <p:ph type="sldNum" sz="quarter" idx="12"/>
          </p:nvPr>
        </p:nvSpPr>
        <p:spPr>
          <a:xfrm>
            <a:off x="8610600" y="6572250"/>
            <a:ext cx="2743200" cy="2857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994850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无标号页面">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矩形 6">
            <a:extLst>
              <a:ext uri="{FF2B5EF4-FFF2-40B4-BE49-F238E27FC236}">
                <a16:creationId xmlns:a16="http://schemas.microsoft.com/office/drawing/2014/main" id="{CA467232-8244-4B4B-ADD0-86F3E68282CB}"/>
              </a:ext>
            </a:extLst>
          </p:cNvPr>
          <p:cNvSpPr/>
          <p:nvPr userDrawn="1"/>
        </p:nvSpPr>
        <p:spPr>
          <a:xfrm>
            <a:off x="0" y="6572250"/>
            <a:ext cx="12192000" cy="2857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Content Placeholder 2"/>
          <p:cNvSpPr>
            <a:spLocks noGrp="1"/>
          </p:cNvSpPr>
          <p:nvPr>
            <p:ph idx="1"/>
          </p:nvPr>
        </p:nvSpPr>
        <p:spPr/>
        <p:txBody>
          <a:bodyPr/>
          <a:lstStyle>
            <a:lvl1pPr marL="0" indent="0">
              <a:buFontTx/>
              <a:buNone/>
              <a:defRPr b="0" i="0">
                <a:solidFill>
                  <a:schemeClr val="tx1"/>
                </a:solidFill>
                <a:latin typeface="Calibri Light" panose="020F0302020204030204" pitchFamily="34" charset="0"/>
                <a:cs typeface="Calibri Light" panose="020F0302020204030204" pitchFamily="34" charset="0"/>
              </a:defRPr>
            </a:lvl1pPr>
          </a:lstStyle>
          <a:p>
            <a:pPr lvl="0"/>
            <a:r>
              <a:rPr lang="zh-CN" altLang="en-US" dirty="0"/>
              <a:t>编辑母版文本样式
第二级
第三级
第四级
第五级</a:t>
            </a:r>
            <a:endParaRPr lang="en-US" dirty="0"/>
          </a:p>
        </p:txBody>
      </p:sp>
      <p:sp>
        <p:nvSpPr>
          <p:cNvPr id="5" name="Footer Placeholder 4"/>
          <p:cNvSpPr>
            <a:spLocks noGrp="1"/>
          </p:cNvSpPr>
          <p:nvPr>
            <p:ph type="ftr" sz="quarter" idx="11"/>
          </p:nvPr>
        </p:nvSpPr>
        <p:spPr>
          <a:xfrm>
            <a:off x="3581401" y="6572250"/>
            <a:ext cx="4571999" cy="285750"/>
          </a:xfrm>
        </p:spPr>
        <p:txBody>
          <a:bodyPr/>
          <a:lstStyle>
            <a:lvl1pPr>
              <a:defRPr b="0" i="0">
                <a:latin typeface="Calibri Light" panose="020F0302020204030204" pitchFamily="34" charset="0"/>
                <a:cs typeface="Calibri Light" panose="020F0302020204030204" pitchFamily="34" charset="0"/>
              </a:defRPr>
            </a:lvl1pPr>
          </a:lstStyle>
          <a:p>
            <a:r>
              <a:rPr lang="en-US" altLang="zh-CN" dirty="0"/>
              <a:t>Computational</a:t>
            </a:r>
            <a:r>
              <a:rPr lang="zh-CN" altLang="en-US" dirty="0"/>
              <a:t> </a:t>
            </a:r>
            <a:r>
              <a:rPr lang="en-US" altLang="zh-CN" dirty="0"/>
              <a:t>Intelligence</a:t>
            </a:r>
            <a:r>
              <a:rPr lang="zh-CN" altLang="en-US" dirty="0"/>
              <a:t> </a:t>
            </a:r>
            <a:r>
              <a:rPr lang="en-US" altLang="zh-CN" dirty="0"/>
              <a:t>–Part</a:t>
            </a:r>
            <a:r>
              <a:rPr lang="zh-CN" altLang="en-US" dirty="0"/>
              <a:t> </a:t>
            </a:r>
            <a:r>
              <a:rPr lang="en-US" altLang="zh-CN" dirty="0"/>
              <a:t>I</a:t>
            </a:r>
            <a:endParaRPr lang="en-US" dirty="0"/>
          </a:p>
        </p:txBody>
      </p:sp>
      <p:sp>
        <p:nvSpPr>
          <p:cNvPr id="6" name="Slide Number Placeholder 5"/>
          <p:cNvSpPr>
            <a:spLocks noGrp="1"/>
          </p:cNvSpPr>
          <p:nvPr>
            <p:ph type="sldNum" sz="quarter" idx="12"/>
          </p:nvPr>
        </p:nvSpPr>
        <p:spPr>
          <a:xfrm>
            <a:off x="8610600" y="6572250"/>
            <a:ext cx="2743200" cy="2857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3550884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8EDA6BD-F2F2-B140-AD8C-AF0F8A1D55FF}"/>
              </a:ext>
            </a:extLst>
          </p:cNvPr>
          <p:cNvSpPr/>
          <p:nvPr userDrawn="1"/>
        </p:nvSpPr>
        <p:spPr>
          <a:xfrm>
            <a:off x="0" y="-14288"/>
            <a:ext cx="12192000" cy="885825"/>
          </a:xfrm>
          <a:prstGeom prst="rect">
            <a:avLst/>
          </a:prstGeom>
          <a:solidFill>
            <a:srgbClr val="1F4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Calibri" panose="020F0502020204030204" pitchFamily="34" charset="0"/>
              <a:cs typeface="Calibri" panose="020F0502020204030204" pitchFamily="34" charset="0"/>
            </a:endParaRPr>
          </a:p>
        </p:txBody>
      </p:sp>
      <p:sp>
        <p:nvSpPr>
          <p:cNvPr id="2" name="Title Placeholder 1"/>
          <p:cNvSpPr>
            <a:spLocks noGrp="1"/>
          </p:cNvSpPr>
          <p:nvPr>
            <p:ph type="title"/>
          </p:nvPr>
        </p:nvSpPr>
        <p:spPr>
          <a:xfrm>
            <a:off x="352425" y="0"/>
            <a:ext cx="10515600" cy="871537"/>
          </a:xfrm>
          <a:prstGeom prst="rect">
            <a:avLst/>
          </a:prstGeom>
        </p:spPr>
        <p:txBody>
          <a:bodyPr vert="horz" lIns="91440" tIns="45720" rIns="91440" bIns="45720" rtlCol="0" anchor="ctr">
            <a:normAutofit/>
          </a:bodyPr>
          <a:lstStyle/>
          <a:p>
            <a:r>
              <a:rPr lang="en-US" altLang="zh-CN" dirty="0"/>
              <a:t>title</a:t>
            </a:r>
            <a:endParaRPr lang="en-US" dirty="0"/>
          </a:p>
        </p:txBody>
      </p:sp>
      <p:sp>
        <p:nvSpPr>
          <p:cNvPr id="3" name="Text Placeholder 2"/>
          <p:cNvSpPr>
            <a:spLocks noGrp="1"/>
          </p:cNvSpPr>
          <p:nvPr>
            <p:ph type="body" idx="1"/>
          </p:nvPr>
        </p:nvSpPr>
        <p:spPr>
          <a:xfrm>
            <a:off x="838200" y="1042988"/>
            <a:ext cx="10515600" cy="5133975"/>
          </a:xfrm>
          <a:prstGeom prst="rect">
            <a:avLst/>
          </a:prstGeom>
        </p:spPr>
        <p:txBody>
          <a:bodyPr vert="horz" lIns="91440" tIns="45720" rIns="91440" bIns="45720" rtlCol="0" anchor="ctr">
            <a:normAutofit/>
          </a:bodyPr>
          <a:lstStyle/>
          <a:p>
            <a:pPr lvl="0"/>
            <a:r>
              <a:rPr lang="en-US" altLang="zh-CN" dirty="0"/>
              <a:t>level1</a:t>
            </a:r>
          </a:p>
          <a:p>
            <a:pPr lvl="1"/>
            <a:r>
              <a:rPr lang="en-US" altLang="zh-CN" dirty="0"/>
              <a:t>level2</a:t>
            </a:r>
            <a:r>
              <a:rPr lang="zh-CN" altLang="en-US" dirty="0"/>
              <a:t>
</a:t>
            </a:r>
            <a:r>
              <a:rPr lang="en-US" altLang="zh-CN" dirty="0"/>
              <a:t>xx</a:t>
            </a:r>
          </a:p>
          <a:p>
            <a:pPr lvl="2"/>
            <a:r>
              <a:rPr lang="en-US" altLang="zh-CN" dirty="0"/>
              <a:t>www</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2/21/2022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50470994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01" r:id="rId3"/>
    <p:sldLayoutId id="2147483702" r:id="rId4"/>
    <p:sldLayoutId id="2147483698" r:id="rId5"/>
    <p:sldLayoutId id="2147483699" r:id="rId6"/>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1200"/>
        </a:spcAft>
        <a:buFontTx/>
        <a:buBlip>
          <a:blip r:embed="rId8"/>
        </a:buBlip>
        <a:defRPr sz="2800" kern="1200">
          <a:solidFill>
            <a:srgbClr val="1F4F9C"/>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系统字体"/>
        <a:buChar char="–"/>
        <a:defRPr sz="24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spcAft>
          <a:spcPts val="500"/>
        </a:spcAft>
        <a:buFont typeface="Wingdings" pitchFamily="2" charset="2"/>
        <a:buChar char="Ø"/>
        <a:defRPr sz="2000" b="0" i="0" kern="1200">
          <a:solidFill>
            <a:schemeClr val="bg2">
              <a:lumMod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ysun@sc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image" Target="../media/image26.tiff"/><Relationship Id="rId1" Type="http://schemas.openxmlformats.org/officeDocument/2006/relationships/slideLayout" Target="../slideLayouts/slideLayout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yn-sun.github.io/" TargetMode="External"/><Relationship Id="rId2" Type="http://schemas.openxmlformats.org/officeDocument/2006/relationships/hyperlink" Target="https://cs.scu.edu.cn/info/1288/13623.htm" TargetMode="External"/><Relationship Id="rId1" Type="http://schemas.openxmlformats.org/officeDocument/2006/relationships/slideLayout" Target="../slideLayouts/slideLayout2.xml"/><Relationship Id="rId4" Type="http://schemas.openxmlformats.org/officeDocument/2006/relationships/hyperlink" Target="http://ysun@scu.edu.c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FE60D-491C-124A-96C7-186C17D51A1B}"/>
              </a:ext>
            </a:extLst>
          </p:cNvPr>
          <p:cNvSpPr>
            <a:spLocks noGrp="1"/>
          </p:cNvSpPr>
          <p:nvPr>
            <p:ph type="ctrTitle"/>
          </p:nvPr>
        </p:nvSpPr>
        <p:spPr/>
        <p:txBody>
          <a:bodyPr/>
          <a:lstStyle/>
          <a:p>
            <a:r>
              <a:rPr kumimoji="1" lang="en-US" altLang="zh-CN" dirty="0"/>
              <a:t>Evolutionary Computation</a:t>
            </a:r>
            <a:br>
              <a:rPr kumimoji="1" lang="en-US" altLang="zh-CN" dirty="0"/>
            </a:br>
            <a:r>
              <a:rPr kumimoji="1" lang="en-US" altLang="zh-CN" sz="2800" dirty="0"/>
              <a:t>(Part</a:t>
            </a:r>
            <a:r>
              <a:rPr kumimoji="1" lang="zh-CN" altLang="en-US" sz="2800" dirty="0"/>
              <a:t> </a:t>
            </a:r>
            <a:r>
              <a:rPr kumimoji="1" lang="en-US" altLang="zh-CN" sz="2800" dirty="0"/>
              <a:t>I, Spring</a:t>
            </a:r>
            <a:r>
              <a:rPr kumimoji="1" lang="zh-CN" altLang="en-US" sz="2800" dirty="0"/>
              <a:t> </a:t>
            </a:r>
            <a:r>
              <a:rPr kumimoji="1" lang="en-US" altLang="zh-CN" sz="2800" dirty="0"/>
              <a:t>2022)</a:t>
            </a:r>
            <a:endParaRPr kumimoji="1" lang="zh-CN" altLang="en-US" dirty="0"/>
          </a:p>
        </p:txBody>
      </p:sp>
      <p:sp>
        <p:nvSpPr>
          <p:cNvPr id="3" name="副标题 2">
            <a:extLst>
              <a:ext uri="{FF2B5EF4-FFF2-40B4-BE49-F238E27FC236}">
                <a16:creationId xmlns:a16="http://schemas.microsoft.com/office/drawing/2014/main" id="{36CC84BC-26F5-0B4D-BB66-CB6F4D4C25CF}"/>
              </a:ext>
            </a:extLst>
          </p:cNvPr>
          <p:cNvSpPr>
            <a:spLocks noGrp="1"/>
          </p:cNvSpPr>
          <p:nvPr>
            <p:ph type="subTitle" idx="1"/>
          </p:nvPr>
        </p:nvSpPr>
        <p:spPr>
          <a:xfrm>
            <a:off x="1524000" y="3687382"/>
            <a:ext cx="9144000" cy="2387600"/>
          </a:xfrm>
        </p:spPr>
        <p:txBody>
          <a:bodyPr>
            <a:normAutofit/>
          </a:bodyPr>
          <a:lstStyle/>
          <a:p>
            <a:r>
              <a:rPr kumimoji="1" lang="en-US" altLang="zh-CN" dirty="0">
                <a:latin typeface="Calibri Light" panose="020F0302020204030204" pitchFamily="34" charset="0"/>
                <a:cs typeface="Calibri Light" panose="020F0302020204030204" pitchFamily="34" charset="0"/>
              </a:rPr>
              <a:t>Instructor:</a:t>
            </a:r>
            <a:r>
              <a:rPr kumimoji="1" lang="zh-CN" altLang="en-US" dirty="0">
                <a:latin typeface="Calibri Light" panose="020F0302020204030204" pitchFamily="34" charset="0"/>
                <a:cs typeface="Calibri Light" panose="020F0302020204030204" pitchFamily="34" charset="0"/>
              </a:rPr>
              <a:t> </a:t>
            </a:r>
            <a:r>
              <a:rPr kumimoji="1" lang="en-US" altLang="zh-CN" dirty="0">
                <a:latin typeface="Calibri" panose="020F0502020204030204" pitchFamily="34" charset="0"/>
                <a:cs typeface="Calibri" panose="020F0502020204030204" pitchFamily="34" charset="0"/>
              </a:rPr>
              <a:t>Dr.</a:t>
            </a:r>
            <a:r>
              <a:rPr kumimoji="1" lang="zh-CN" altLang="en-US" dirty="0">
                <a:latin typeface="Calibri" panose="020F0502020204030204" pitchFamily="34" charset="0"/>
                <a:cs typeface="Calibri" panose="020F0502020204030204" pitchFamily="34" charset="0"/>
              </a:rPr>
              <a:t> </a:t>
            </a:r>
            <a:r>
              <a:rPr kumimoji="1" lang="en-US" altLang="zh-CN" dirty="0" err="1">
                <a:latin typeface="Calibri" panose="020F0502020204030204" pitchFamily="34" charset="0"/>
                <a:cs typeface="Calibri" panose="020F0502020204030204" pitchFamily="34" charset="0"/>
              </a:rPr>
              <a:t>Yanan</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Sun</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a:t>
            </a:r>
            <a:r>
              <a:rPr kumimoji="1" lang="en-US" altLang="zh-CN" dirty="0">
                <a:latin typeface="Calibri Light" panose="020F0302020204030204" pitchFamily="34" charset="0"/>
                <a:cs typeface="Calibri Light" panose="020F0302020204030204" pitchFamily="34" charset="0"/>
                <a:hlinkClick r:id="rId2"/>
              </a:rPr>
              <a:t>ysun@scu.edu.cn</a:t>
            </a:r>
            <a:r>
              <a:rPr kumimoji="1" lang="en-US" altLang="zh-CN" dirty="0">
                <a:latin typeface="Calibri Light" panose="020F0302020204030204" pitchFamily="34" charset="0"/>
                <a:cs typeface="Calibri Light" panose="020F0302020204030204" pitchFamily="34" charset="0"/>
              </a:rPr>
              <a:t>)</a:t>
            </a:r>
            <a:endParaRPr kumimoji="1" lang="en-US" altLang="zh-CN" dirty="0">
              <a:latin typeface="Calibri" panose="020F0502020204030204" pitchFamily="34" charset="0"/>
              <a:cs typeface="Calibri" panose="020F0502020204030204" pitchFamily="34" charset="0"/>
            </a:endParaRPr>
          </a:p>
          <a:p>
            <a:r>
              <a:rPr kumimoji="1" lang="en-US" altLang="zh-CN" dirty="0">
                <a:latin typeface="Calibri Light" panose="020F0302020204030204" pitchFamily="34" charset="0"/>
                <a:cs typeface="Calibri Light" panose="020F0302020204030204" pitchFamily="34" charset="0"/>
              </a:rPr>
              <a:t>Department of Artificial Intelligence</a:t>
            </a:r>
          </a:p>
          <a:p>
            <a:r>
              <a:rPr kumimoji="1" lang="en-US" altLang="zh-CN" dirty="0">
                <a:latin typeface="Calibri Light" panose="020F0302020204030204" pitchFamily="34" charset="0"/>
                <a:cs typeface="Calibri Light" panose="020F0302020204030204" pitchFamily="34" charset="0"/>
              </a:rPr>
              <a:t> College</a:t>
            </a:r>
            <a:r>
              <a:rPr kumimoji="1" lang="zh-CN" altLang="en-US" dirty="0">
                <a:latin typeface="Calibri Light" panose="020F0302020204030204" pitchFamily="34" charset="0"/>
                <a:cs typeface="Calibri Light" panose="020F0302020204030204" pitchFamily="34" charset="0"/>
              </a:rPr>
              <a:t> </a:t>
            </a:r>
            <a:r>
              <a:rPr kumimoji="1" lang="en-US" altLang="zh-CN" dirty="0">
                <a:latin typeface="Calibri Light" panose="020F0302020204030204" pitchFamily="34" charset="0"/>
                <a:cs typeface="Calibri Light" panose="020F0302020204030204" pitchFamily="34" charset="0"/>
              </a:rPr>
              <a:t>of</a:t>
            </a:r>
            <a:r>
              <a:rPr kumimoji="1" lang="zh-CN" altLang="en-US" dirty="0">
                <a:latin typeface="Calibri Light" panose="020F0302020204030204" pitchFamily="34" charset="0"/>
                <a:cs typeface="Calibri Light" panose="020F0302020204030204" pitchFamily="34" charset="0"/>
              </a:rPr>
              <a:t> </a:t>
            </a:r>
            <a:r>
              <a:rPr kumimoji="1" lang="en-US" altLang="zh-CN" dirty="0">
                <a:latin typeface="Calibri Light" panose="020F0302020204030204" pitchFamily="34" charset="0"/>
                <a:cs typeface="Calibri Light" panose="020F0302020204030204" pitchFamily="34" charset="0"/>
              </a:rPr>
              <a:t>Computer</a:t>
            </a:r>
            <a:r>
              <a:rPr kumimoji="1" lang="zh-CN" altLang="en-US" dirty="0">
                <a:latin typeface="Calibri Light" panose="020F0302020204030204" pitchFamily="34" charset="0"/>
                <a:cs typeface="Calibri Light" panose="020F0302020204030204" pitchFamily="34" charset="0"/>
              </a:rPr>
              <a:t> </a:t>
            </a:r>
            <a:r>
              <a:rPr kumimoji="1" lang="en-US" altLang="zh-CN" dirty="0">
                <a:latin typeface="Calibri Light" panose="020F0302020204030204" pitchFamily="34" charset="0"/>
                <a:cs typeface="Calibri Light" panose="020F0302020204030204" pitchFamily="34" charset="0"/>
              </a:rPr>
              <a:t>Science, Sichuan University</a:t>
            </a:r>
          </a:p>
          <a:p>
            <a:endParaRPr kumimoji="1" lang="en-US" altLang="zh-CN"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9891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06C08-47D7-F748-B4A8-21AD3E7D9B22}"/>
              </a:ext>
            </a:extLst>
          </p:cNvPr>
          <p:cNvSpPr>
            <a:spLocks noGrp="1"/>
          </p:cNvSpPr>
          <p:nvPr>
            <p:ph type="title"/>
          </p:nvPr>
        </p:nvSpPr>
        <p:spPr/>
        <p:txBody>
          <a:bodyPr/>
          <a:lstStyle/>
          <a:p>
            <a:r>
              <a:rPr kumimoji="1" lang="en-US" altLang="zh-CN" dirty="0"/>
              <a:t>Undergraduate</a:t>
            </a:r>
            <a:r>
              <a:rPr kumimoji="1" lang="zh-CN" altLang="en-US" dirty="0"/>
              <a:t> </a:t>
            </a:r>
            <a:r>
              <a:rPr kumimoji="1" lang="en-US" altLang="zh-CN" dirty="0"/>
              <a:t>Student</a:t>
            </a:r>
            <a:r>
              <a:rPr kumimoji="1" lang="zh-CN" altLang="en-US" dirty="0"/>
              <a:t> </a:t>
            </a:r>
            <a:r>
              <a:rPr kumimoji="1" lang="en-US" altLang="zh-CN" dirty="0"/>
              <a:t>Thesis</a:t>
            </a:r>
            <a:endParaRPr kumimoji="1" lang="zh-CN" altLang="en-US" dirty="0"/>
          </a:p>
        </p:txBody>
      </p:sp>
      <p:sp>
        <p:nvSpPr>
          <p:cNvPr id="3" name="内容占位符 2">
            <a:extLst>
              <a:ext uri="{FF2B5EF4-FFF2-40B4-BE49-F238E27FC236}">
                <a16:creationId xmlns:a16="http://schemas.microsoft.com/office/drawing/2014/main" id="{24648FBB-23BE-3C40-B3FE-FACD190B2A72}"/>
              </a:ext>
            </a:extLst>
          </p:cNvPr>
          <p:cNvSpPr>
            <a:spLocks noGrp="1"/>
          </p:cNvSpPr>
          <p:nvPr>
            <p:ph idx="1"/>
          </p:nvPr>
        </p:nvSpPr>
        <p:spPr>
          <a:xfrm>
            <a:off x="838200" y="1042988"/>
            <a:ext cx="10901516" cy="5133975"/>
          </a:xfrm>
        </p:spPr>
        <p:txBody>
          <a:bodyPr/>
          <a:lstStyle/>
          <a:p>
            <a:r>
              <a:rPr kumimoji="1" lang="en-US" altLang="zh-CN" dirty="0"/>
              <a:t>2021</a:t>
            </a:r>
          </a:p>
          <a:p>
            <a:pPr lvl="1"/>
            <a:r>
              <a:rPr kumimoji="1" lang="en" altLang="zh-CN" dirty="0"/>
              <a:t>Computer </a:t>
            </a:r>
            <a:r>
              <a:rPr kumimoji="1" lang="en" altLang="zh-CN" dirty="0" err="1"/>
              <a:t>Science:Yiheng</a:t>
            </a:r>
            <a:r>
              <a:rPr kumimoji="1" lang="en" altLang="zh-CN" dirty="0"/>
              <a:t> Wang, </a:t>
            </a:r>
            <a:r>
              <a:rPr kumimoji="1" lang="en" altLang="zh-CN" dirty="0" err="1"/>
              <a:t>Wenxin</a:t>
            </a:r>
            <a:r>
              <a:rPr kumimoji="1" lang="en" altLang="zh-CN" dirty="0"/>
              <a:t> Zhao, </a:t>
            </a:r>
            <a:r>
              <a:rPr kumimoji="1" lang="en" altLang="zh-CN" dirty="0" err="1"/>
              <a:t>Yuesong</a:t>
            </a:r>
            <a:r>
              <a:rPr kumimoji="1" lang="en" altLang="zh-CN" dirty="0"/>
              <a:t> Feng, Siyi Wu, </a:t>
            </a:r>
            <a:r>
              <a:rPr kumimoji="1" lang="en" altLang="zh-CN" dirty="0" err="1"/>
              <a:t>Youxiang</a:t>
            </a:r>
            <a:r>
              <a:rPr kumimoji="1" lang="en" altLang="zh-CN" dirty="0"/>
              <a:t> Huang, </a:t>
            </a:r>
            <a:r>
              <a:rPr kumimoji="1" lang="en" altLang="zh-CN" dirty="0" err="1"/>
              <a:t>Guanhong</a:t>
            </a:r>
            <a:r>
              <a:rPr kumimoji="1" lang="en" altLang="zh-CN" dirty="0"/>
              <a:t> Liu</a:t>
            </a:r>
          </a:p>
          <a:p>
            <a:pPr lvl="1"/>
            <a:r>
              <a:rPr kumimoji="1" lang="en" altLang="zh-CN" dirty="0"/>
              <a:t>Software </a:t>
            </a:r>
            <a:r>
              <a:rPr kumimoji="1" lang="en" altLang="zh-CN" dirty="0" err="1"/>
              <a:t>Engeering</a:t>
            </a:r>
            <a:r>
              <a:rPr kumimoji="1" lang="en" altLang="zh-CN" dirty="0"/>
              <a:t>: </a:t>
            </a:r>
            <a:r>
              <a:rPr kumimoji="1" lang="en" altLang="zh-CN" dirty="0" err="1"/>
              <a:t>Xiangning</a:t>
            </a:r>
            <a:r>
              <a:rPr kumimoji="1" lang="en" altLang="zh-CN" dirty="0"/>
              <a:t> </a:t>
            </a:r>
            <a:r>
              <a:rPr kumimoji="1" lang="en" altLang="zh-CN" dirty="0" err="1"/>
              <a:t>Xie</a:t>
            </a:r>
            <a:r>
              <a:rPr kumimoji="1" lang="en" altLang="zh-CN" dirty="0"/>
              <a:t> (</a:t>
            </a:r>
            <a:r>
              <a:rPr kumimoji="1" lang="en" altLang="zh-CN" dirty="0">
                <a:solidFill>
                  <a:srgbClr val="C00000"/>
                </a:solidFill>
              </a:rPr>
              <a:t>Best Undergraduate Thesis Award</a:t>
            </a:r>
            <a:r>
              <a:rPr kumimoji="1" lang="en" altLang="zh-CN" dirty="0"/>
              <a:t>), </a:t>
            </a:r>
            <a:r>
              <a:rPr kumimoji="1" lang="en" altLang="zh-CN" dirty="0" err="1"/>
              <a:t>Jiajun</a:t>
            </a:r>
            <a:r>
              <a:rPr kumimoji="1" lang="en" altLang="zh-CN" dirty="0"/>
              <a:t> Yan</a:t>
            </a:r>
          </a:p>
          <a:p>
            <a:pPr lvl="1"/>
            <a:r>
              <a:rPr kumimoji="1" lang="en" altLang="zh-CN" dirty="0"/>
              <a:t>Foreign students: </a:t>
            </a:r>
            <a:r>
              <a:rPr kumimoji="1" lang="en" altLang="zh-CN" dirty="0" err="1"/>
              <a:t>Ahammad</a:t>
            </a:r>
            <a:r>
              <a:rPr kumimoji="1" lang="en" altLang="zh-CN" dirty="0"/>
              <a:t> Akbar Bin Kabir, Md </a:t>
            </a:r>
            <a:r>
              <a:rPr kumimoji="1" lang="en" altLang="zh-CN" dirty="0" err="1"/>
              <a:t>Ilius</a:t>
            </a:r>
            <a:r>
              <a:rPr kumimoji="1" lang="en" altLang="zh-CN" dirty="0"/>
              <a:t> </a:t>
            </a:r>
            <a:r>
              <a:rPr kumimoji="1" lang="en" altLang="zh-CN" dirty="0" err="1"/>
              <a:t>Mahfuz</a:t>
            </a:r>
            <a:r>
              <a:rPr kumimoji="1" lang="zh-CN" altLang="en" dirty="0"/>
              <a:t>， </a:t>
            </a:r>
            <a:r>
              <a:rPr kumimoji="1" lang="en" altLang="zh-CN" dirty="0" err="1"/>
              <a:t>Mahamendige</a:t>
            </a:r>
            <a:r>
              <a:rPr kumimoji="1" lang="en" altLang="zh-CN" dirty="0"/>
              <a:t> </a:t>
            </a:r>
            <a:r>
              <a:rPr kumimoji="1" lang="en" altLang="zh-CN" dirty="0" err="1"/>
              <a:t>Dakshana</a:t>
            </a:r>
            <a:r>
              <a:rPr kumimoji="1" lang="en" altLang="zh-CN" dirty="0"/>
              <a:t> </a:t>
            </a:r>
            <a:r>
              <a:rPr kumimoji="1" lang="en" altLang="zh-CN" dirty="0" err="1"/>
              <a:t>Tharinda</a:t>
            </a:r>
            <a:r>
              <a:rPr kumimoji="1" lang="en" altLang="zh-CN" dirty="0"/>
              <a:t> </a:t>
            </a:r>
            <a:r>
              <a:rPr kumimoji="1" lang="en" altLang="zh-CN" dirty="0" err="1"/>
              <a:t>Mendis</a:t>
            </a:r>
            <a:r>
              <a:rPr kumimoji="1" lang="en" altLang="zh-CN" dirty="0"/>
              <a:t>, Md Abdul Mazed </a:t>
            </a:r>
            <a:r>
              <a:rPr kumimoji="1" lang="en" altLang="zh-CN" dirty="0" err="1"/>
              <a:t>Siddiki</a:t>
            </a:r>
            <a:r>
              <a:rPr kumimoji="1" lang="en" altLang="zh-CN" dirty="0"/>
              <a:t>, </a:t>
            </a:r>
            <a:r>
              <a:rPr kumimoji="1" lang="en" altLang="zh-CN" dirty="0" err="1"/>
              <a:t>Pasindu</a:t>
            </a:r>
            <a:r>
              <a:rPr kumimoji="1" lang="en" altLang="zh-CN" dirty="0"/>
              <a:t> </a:t>
            </a:r>
            <a:r>
              <a:rPr kumimoji="1" lang="en" altLang="zh-CN" dirty="0" err="1"/>
              <a:t>Himantha</a:t>
            </a:r>
            <a:r>
              <a:rPr kumimoji="1" lang="en" altLang="zh-CN" dirty="0"/>
              <a:t> Kumara </a:t>
            </a:r>
            <a:r>
              <a:rPr kumimoji="1" lang="en" altLang="zh-CN" dirty="0" err="1"/>
              <a:t>Merrennya</a:t>
            </a:r>
            <a:r>
              <a:rPr kumimoji="1" lang="en" altLang="zh-CN" dirty="0"/>
              <a:t>, Alvin Reuben Walker, K. Gedara Mudiyansela Dulmini Nilushi B.</a:t>
            </a:r>
            <a:endParaRPr kumimoji="1" lang="zh-CN" altLang="en-US" dirty="0"/>
          </a:p>
        </p:txBody>
      </p:sp>
      <p:sp>
        <p:nvSpPr>
          <p:cNvPr id="5" name="灯片编号占位符 4">
            <a:extLst>
              <a:ext uri="{FF2B5EF4-FFF2-40B4-BE49-F238E27FC236}">
                <a16:creationId xmlns:a16="http://schemas.microsoft.com/office/drawing/2014/main" id="{5D1D48F3-E74B-8B4E-812D-8B04686EDDD3}"/>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6" name="页脚占位符 2">
            <a:extLst>
              <a:ext uri="{FF2B5EF4-FFF2-40B4-BE49-F238E27FC236}">
                <a16:creationId xmlns:a16="http://schemas.microsoft.com/office/drawing/2014/main" id="{5FAA132A-A0C0-499F-BC8D-22793221F7CC}"/>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21332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06C08-47D7-F748-B4A8-21AD3E7D9B22}"/>
              </a:ext>
            </a:extLst>
          </p:cNvPr>
          <p:cNvSpPr>
            <a:spLocks noGrp="1"/>
          </p:cNvSpPr>
          <p:nvPr>
            <p:ph type="title"/>
          </p:nvPr>
        </p:nvSpPr>
        <p:spPr/>
        <p:txBody>
          <a:bodyPr/>
          <a:lstStyle/>
          <a:p>
            <a:r>
              <a:rPr kumimoji="1" lang="en-US" altLang="zh-CN" dirty="0"/>
              <a:t>Undergraduate</a:t>
            </a:r>
            <a:r>
              <a:rPr kumimoji="1" lang="zh-CN" altLang="en-US" dirty="0"/>
              <a:t> </a:t>
            </a:r>
            <a:r>
              <a:rPr kumimoji="1" lang="en-US" altLang="zh-CN" dirty="0"/>
              <a:t>Student</a:t>
            </a:r>
            <a:r>
              <a:rPr kumimoji="1" lang="zh-CN" altLang="en-US" dirty="0"/>
              <a:t> </a:t>
            </a:r>
            <a:r>
              <a:rPr kumimoji="1" lang="en-US" altLang="zh-CN" dirty="0"/>
              <a:t>Thesis</a:t>
            </a:r>
            <a:endParaRPr kumimoji="1" lang="zh-CN" altLang="en-US" dirty="0"/>
          </a:p>
        </p:txBody>
      </p:sp>
      <p:sp>
        <p:nvSpPr>
          <p:cNvPr id="3" name="内容占位符 2">
            <a:extLst>
              <a:ext uri="{FF2B5EF4-FFF2-40B4-BE49-F238E27FC236}">
                <a16:creationId xmlns:a16="http://schemas.microsoft.com/office/drawing/2014/main" id="{24648FBB-23BE-3C40-B3FE-FACD190B2A72}"/>
              </a:ext>
            </a:extLst>
          </p:cNvPr>
          <p:cNvSpPr>
            <a:spLocks noGrp="1"/>
          </p:cNvSpPr>
          <p:nvPr>
            <p:ph idx="1"/>
          </p:nvPr>
        </p:nvSpPr>
        <p:spPr/>
        <p:txBody>
          <a:bodyPr/>
          <a:lstStyle/>
          <a:p>
            <a:r>
              <a:rPr kumimoji="1" lang="en-US" altLang="zh-CN" dirty="0"/>
              <a:t>2020</a:t>
            </a:r>
          </a:p>
          <a:p>
            <a:pPr lvl="1"/>
            <a:r>
              <a:rPr kumimoji="1" lang="en" altLang="zh-CN" dirty="0"/>
              <a:t>Computer Science: </a:t>
            </a:r>
            <a:r>
              <a:rPr kumimoji="1" lang="en" altLang="zh-CN" dirty="0" err="1">
                <a:solidFill>
                  <a:srgbClr val="C00000"/>
                </a:solidFill>
              </a:rPr>
              <a:t>Yuqiao</a:t>
            </a:r>
            <a:r>
              <a:rPr kumimoji="1" lang="en" altLang="zh-CN" dirty="0">
                <a:solidFill>
                  <a:srgbClr val="C00000"/>
                </a:solidFill>
              </a:rPr>
              <a:t> Liu (Best Undergraduate Thesis Award)</a:t>
            </a:r>
            <a:r>
              <a:rPr kumimoji="1" lang="en" altLang="zh-CN" dirty="0"/>
              <a:t>, </a:t>
            </a:r>
            <a:r>
              <a:rPr kumimoji="1" lang="en" altLang="zh-CN" dirty="0" err="1"/>
              <a:t>Yunxiang</a:t>
            </a:r>
            <a:r>
              <a:rPr kumimoji="1" lang="en" altLang="zh-CN" dirty="0"/>
              <a:t> Song, </a:t>
            </a:r>
            <a:r>
              <a:rPr kumimoji="1" lang="en" altLang="zh-CN" dirty="0" err="1"/>
              <a:t>Weizhen</a:t>
            </a:r>
            <a:r>
              <a:rPr kumimoji="1" lang="en" altLang="zh-CN" dirty="0"/>
              <a:t> Xu, Siyi Li</a:t>
            </a:r>
          </a:p>
          <a:p>
            <a:pPr lvl="1"/>
            <a:r>
              <a:rPr kumimoji="1" lang="en" altLang="zh-CN" dirty="0"/>
              <a:t>Software </a:t>
            </a:r>
            <a:r>
              <a:rPr kumimoji="1" lang="en" altLang="zh-CN" dirty="0" err="1"/>
              <a:t>Engeering</a:t>
            </a:r>
            <a:r>
              <a:rPr kumimoji="1" lang="en" altLang="zh-CN" dirty="0"/>
              <a:t>: Yi Chen, </a:t>
            </a:r>
            <a:r>
              <a:rPr kumimoji="1" lang="en" altLang="zh-CN" dirty="0" err="1"/>
              <a:t>Haoming</a:t>
            </a:r>
            <a:r>
              <a:rPr kumimoji="1" lang="en" altLang="zh-CN" dirty="0"/>
              <a:t> Wang</a:t>
            </a:r>
          </a:p>
          <a:p>
            <a:pPr lvl="1"/>
            <a:r>
              <a:rPr kumimoji="1" lang="en" altLang="zh-CN" dirty="0"/>
              <a:t>Foreign students: </a:t>
            </a:r>
            <a:r>
              <a:rPr kumimoji="1" lang="en" altLang="zh-CN" dirty="0" err="1"/>
              <a:t>Preman</a:t>
            </a:r>
            <a:r>
              <a:rPr kumimoji="1" lang="en" altLang="zh-CN" dirty="0"/>
              <a:t> </a:t>
            </a:r>
            <a:r>
              <a:rPr kumimoji="1" lang="en" altLang="zh-CN" dirty="0" err="1"/>
              <a:t>Dewasiri</a:t>
            </a:r>
            <a:r>
              <a:rPr kumimoji="1" lang="en" altLang="zh-CN" dirty="0"/>
              <a:t> </a:t>
            </a:r>
            <a:r>
              <a:rPr kumimoji="1" lang="en" altLang="zh-CN" dirty="0" err="1"/>
              <a:t>Ishara</a:t>
            </a:r>
            <a:r>
              <a:rPr kumimoji="1" lang="en" altLang="zh-CN" dirty="0"/>
              <a:t> </a:t>
            </a:r>
            <a:r>
              <a:rPr kumimoji="1" lang="en" altLang="zh-CN" dirty="0" err="1"/>
              <a:t>Shaminda</a:t>
            </a:r>
            <a:r>
              <a:rPr kumimoji="1" lang="en" altLang="zh-CN" dirty="0"/>
              <a:t>, Malinda </a:t>
            </a:r>
            <a:r>
              <a:rPr kumimoji="1" lang="en" altLang="zh-CN" dirty="0" err="1"/>
              <a:t>Rukshan</a:t>
            </a:r>
            <a:r>
              <a:rPr kumimoji="1" lang="en" altLang="zh-CN" dirty="0"/>
              <a:t>, Santosh Ghimire, Rohit Sharma</a:t>
            </a:r>
            <a:endParaRPr kumimoji="1" lang="zh-CN" altLang="en-US" dirty="0"/>
          </a:p>
        </p:txBody>
      </p:sp>
      <p:sp>
        <p:nvSpPr>
          <p:cNvPr id="5" name="灯片编号占位符 4">
            <a:extLst>
              <a:ext uri="{FF2B5EF4-FFF2-40B4-BE49-F238E27FC236}">
                <a16:creationId xmlns:a16="http://schemas.microsoft.com/office/drawing/2014/main" id="{5D1D48F3-E74B-8B4E-812D-8B04686EDDD3}"/>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6" name="页脚占位符 2">
            <a:extLst>
              <a:ext uri="{FF2B5EF4-FFF2-40B4-BE49-F238E27FC236}">
                <a16:creationId xmlns:a16="http://schemas.microsoft.com/office/drawing/2014/main" id="{07F19F49-47FD-4951-806C-28A218597748}"/>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276048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2767D-FF9A-294C-A730-392252AFB3E9}"/>
              </a:ext>
            </a:extLst>
          </p:cNvPr>
          <p:cNvSpPr>
            <a:spLocks noGrp="1"/>
          </p:cNvSpPr>
          <p:nvPr>
            <p:ph type="title"/>
          </p:nvPr>
        </p:nvSpPr>
        <p:spPr/>
        <p:txBody>
          <a:bodyPr/>
          <a:lstStyle/>
          <a:p>
            <a:r>
              <a:rPr kumimoji="1" lang="en-US" altLang="zh-CN" dirty="0" err="1"/>
              <a:t>Supervision@VUW</a:t>
            </a:r>
            <a:endParaRPr kumimoji="1" lang="zh-CN" altLang="en-US" dirty="0"/>
          </a:p>
        </p:txBody>
      </p:sp>
      <p:sp>
        <p:nvSpPr>
          <p:cNvPr id="3" name="内容占位符 2">
            <a:extLst>
              <a:ext uri="{FF2B5EF4-FFF2-40B4-BE49-F238E27FC236}">
                <a16:creationId xmlns:a16="http://schemas.microsoft.com/office/drawing/2014/main" id="{74D36C11-9334-4345-84A8-3ADC96AB3D88}"/>
              </a:ext>
            </a:extLst>
          </p:cNvPr>
          <p:cNvSpPr>
            <a:spLocks noGrp="1"/>
          </p:cNvSpPr>
          <p:nvPr>
            <p:ph idx="1"/>
          </p:nvPr>
        </p:nvSpPr>
        <p:spPr/>
        <p:txBody>
          <a:bodyPr>
            <a:normAutofit fontScale="55000" lnSpcReduction="20000"/>
          </a:bodyPr>
          <a:lstStyle/>
          <a:p>
            <a:r>
              <a:rPr kumimoji="1" lang="en" altLang="zh-CN" dirty="0"/>
              <a:t>2020</a:t>
            </a:r>
          </a:p>
          <a:p>
            <a:pPr lvl="1"/>
            <a:r>
              <a:rPr kumimoji="1" lang="en" altLang="zh-CN" dirty="0" err="1"/>
              <a:t>Phd</a:t>
            </a:r>
            <a:r>
              <a:rPr kumimoji="1" lang="en" altLang="zh-CN" dirty="0"/>
              <a:t> Student: </a:t>
            </a:r>
            <a:r>
              <a:rPr kumimoji="1" lang="en" altLang="zh-CN" dirty="0" err="1"/>
              <a:t>Junhao</a:t>
            </a:r>
            <a:r>
              <a:rPr kumimoji="1" lang="en" altLang="zh-CN" dirty="0"/>
              <a:t> Huang (co-supervised with Bing </a:t>
            </a:r>
            <a:r>
              <a:rPr kumimoji="1" lang="en" altLang="zh-CN" dirty="0" err="1"/>
              <a:t>Xue</a:t>
            </a:r>
            <a:r>
              <a:rPr kumimoji="1" lang="en" altLang="zh-CN" dirty="0"/>
              <a:t>, Mengjie Zhang), “Evolutionary Design of Deep Neural Networks”, 2020-2024</a:t>
            </a:r>
          </a:p>
          <a:p>
            <a:r>
              <a:rPr kumimoji="1" lang="en" altLang="zh-CN" dirty="0"/>
              <a:t>2019</a:t>
            </a:r>
          </a:p>
          <a:p>
            <a:pPr lvl="1"/>
            <a:r>
              <a:rPr kumimoji="1" lang="en" altLang="zh-CN" dirty="0"/>
              <a:t>Summer Scholar: Bin Wang (co-supervised with Bing </a:t>
            </a:r>
            <a:r>
              <a:rPr kumimoji="1" lang="en" altLang="zh-CN" dirty="0" err="1"/>
              <a:t>Xue</a:t>
            </a:r>
            <a:r>
              <a:rPr kumimoji="1" lang="en" altLang="zh-CN" dirty="0"/>
              <a:t>, Mengjie Zhang), “Evolving deep neural networks by multi-objective particle swarm optimization for image classification Publications”, in this research, Bin has produced two papers that have been accepted by GECCO2019 and PRICAI2019, respectively.</a:t>
            </a:r>
          </a:p>
          <a:p>
            <a:r>
              <a:rPr kumimoji="1" lang="en" altLang="zh-CN" dirty="0"/>
              <a:t>2018</a:t>
            </a:r>
          </a:p>
          <a:p>
            <a:pPr lvl="1"/>
            <a:r>
              <a:rPr kumimoji="1" lang="en" altLang="zh-CN" dirty="0" err="1"/>
              <a:t>Honours</a:t>
            </a:r>
            <a:r>
              <a:rPr kumimoji="1" lang="en" altLang="zh-CN" dirty="0"/>
              <a:t> (Master Student): William Irwin-Harris (co-supervised with Bing </a:t>
            </a:r>
            <a:r>
              <a:rPr kumimoji="1" lang="en" altLang="zh-CN" dirty="0" err="1"/>
              <a:t>Xue</a:t>
            </a:r>
            <a:r>
              <a:rPr kumimoji="1" lang="en" altLang="zh-CN" dirty="0"/>
              <a:t>, Mengjie Zhang), “Genetic programming for automatic design of convolutional neural network architectures”, In addition to the final report, William has produced two papers including one accepted by CEC2019 and the other submitted to TEVC for review.</a:t>
            </a:r>
          </a:p>
          <a:p>
            <a:pPr lvl="1"/>
            <a:r>
              <a:rPr kumimoji="1" lang="en" altLang="zh-CN" dirty="0" err="1"/>
              <a:t>Honours</a:t>
            </a:r>
            <a:r>
              <a:rPr kumimoji="1" lang="en" altLang="zh-CN" dirty="0"/>
              <a:t> (Master Student): Bin Wang (co-supervised with Bing </a:t>
            </a:r>
            <a:r>
              <a:rPr kumimoji="1" lang="en" altLang="zh-CN" dirty="0" err="1"/>
              <a:t>Xue</a:t>
            </a:r>
            <a:r>
              <a:rPr kumimoji="1" lang="en" altLang="zh-CN" dirty="0"/>
              <a:t>, Mengjie Zhang), “Evolving deep neural networks for image classification”, In addition to the final report, Bin has produced one paper accepted by AI2018.</a:t>
            </a:r>
          </a:p>
          <a:p>
            <a:r>
              <a:rPr kumimoji="1" lang="en" altLang="zh-CN" dirty="0"/>
              <a:t>2017</a:t>
            </a:r>
          </a:p>
          <a:p>
            <a:pPr lvl="1"/>
            <a:r>
              <a:rPr kumimoji="1" lang="en" altLang="zh-CN" dirty="0"/>
              <a:t>Summer Scholar: Bin Wang (co-supervised with Bing </a:t>
            </a:r>
            <a:r>
              <a:rPr kumimoji="1" lang="en" altLang="zh-CN" dirty="0" err="1"/>
              <a:t>Xue</a:t>
            </a:r>
            <a:r>
              <a:rPr kumimoji="1" lang="en" altLang="zh-CN" dirty="0"/>
              <a:t>, Mengjie Zhang), “Evolving deep convolutional neural networks by variable-length particle swarm optimization for image classification”, in this research, Bin has been produced one paper that has been accepted by CEC2018.</a:t>
            </a:r>
            <a:endParaRPr kumimoji="1" lang="zh-CN" altLang="en-US" dirty="0"/>
          </a:p>
        </p:txBody>
      </p:sp>
      <p:sp>
        <p:nvSpPr>
          <p:cNvPr id="5" name="灯片编号占位符 4">
            <a:extLst>
              <a:ext uri="{FF2B5EF4-FFF2-40B4-BE49-F238E27FC236}">
                <a16:creationId xmlns:a16="http://schemas.microsoft.com/office/drawing/2014/main" id="{D0CB8A46-A995-2B47-84BA-B0D7C91A1A17}"/>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6" name="页脚占位符 2">
            <a:extLst>
              <a:ext uri="{FF2B5EF4-FFF2-40B4-BE49-F238E27FC236}">
                <a16:creationId xmlns:a16="http://schemas.microsoft.com/office/drawing/2014/main" id="{A87DC8C0-793F-400C-9B93-361D8A061057}"/>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604583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94BF45-5279-234B-BF91-3934DC233439}"/>
              </a:ext>
            </a:extLst>
          </p:cNvPr>
          <p:cNvSpPr>
            <a:spLocks noGrp="1"/>
          </p:cNvSpPr>
          <p:nvPr>
            <p:ph type="title"/>
          </p:nvPr>
        </p:nvSpPr>
        <p:spPr/>
        <p:txBody>
          <a:bodyPr/>
          <a:lstStyle/>
          <a:p>
            <a:r>
              <a:rPr kumimoji="1" lang="en-US" altLang="zh-CN" dirty="0"/>
              <a:t>Office</a:t>
            </a:r>
            <a:r>
              <a:rPr kumimoji="1" lang="zh-CN" altLang="en-US" dirty="0"/>
              <a:t> </a:t>
            </a:r>
            <a:r>
              <a:rPr kumimoji="1" lang="en-US" altLang="zh-CN" dirty="0"/>
              <a:t>Hours</a:t>
            </a:r>
            <a:endParaRPr kumimoji="1" lang="zh-CN" altLang="en-US" dirty="0"/>
          </a:p>
        </p:txBody>
      </p:sp>
      <p:sp>
        <p:nvSpPr>
          <p:cNvPr id="3" name="内容占位符 2">
            <a:extLst>
              <a:ext uri="{FF2B5EF4-FFF2-40B4-BE49-F238E27FC236}">
                <a16:creationId xmlns:a16="http://schemas.microsoft.com/office/drawing/2014/main" id="{A0BF1D76-EE4E-444E-976E-64C9A25128ED}"/>
              </a:ext>
            </a:extLst>
          </p:cNvPr>
          <p:cNvSpPr>
            <a:spLocks noGrp="1"/>
          </p:cNvSpPr>
          <p:nvPr>
            <p:ph idx="1"/>
          </p:nvPr>
        </p:nvSpPr>
        <p:spPr/>
        <p:txBody>
          <a:bodyPr>
            <a:normAutofit/>
          </a:bodyPr>
          <a:lstStyle/>
          <a:p>
            <a:r>
              <a:rPr kumimoji="1" lang="en" altLang="zh-CN" dirty="0"/>
              <a:t>Regular office hours are scheduled each week to meet with any student</a:t>
            </a:r>
          </a:p>
          <a:p>
            <a:pPr lvl="1"/>
            <a:r>
              <a:rPr kumimoji="1" lang="en" altLang="zh-CN" dirty="0"/>
              <a:t>who needs assistance with this course</a:t>
            </a:r>
          </a:p>
          <a:p>
            <a:pPr lvl="1"/>
            <a:r>
              <a:rPr kumimoji="1" lang="en" altLang="zh-CN" b="1" dirty="0">
                <a:solidFill>
                  <a:srgbClr val="C00000"/>
                </a:solidFill>
              </a:rPr>
              <a:t>who needs professional, career, curriculum, or technical advice</a:t>
            </a:r>
          </a:p>
          <a:p>
            <a:r>
              <a:rPr kumimoji="1" lang="en" altLang="zh-CN" dirty="0"/>
              <a:t>All students are encouraged to make most use of office hours</a:t>
            </a:r>
          </a:p>
          <a:p>
            <a:r>
              <a:rPr kumimoji="1" lang="en" altLang="zh-CN" dirty="0"/>
              <a:t>The office hours are: </a:t>
            </a:r>
          </a:p>
          <a:p>
            <a:pPr lvl="1"/>
            <a:r>
              <a:rPr kumimoji="1" lang="en-US" altLang="zh-CN" dirty="0"/>
              <a:t>Wednesday</a:t>
            </a:r>
            <a:r>
              <a:rPr kumimoji="1" lang="en" altLang="zh-CN" dirty="0"/>
              <a:t>/Thursday whole day </a:t>
            </a:r>
          </a:p>
          <a:p>
            <a:pPr lvl="1"/>
            <a:r>
              <a:rPr kumimoji="1" lang="en" altLang="zh-CN" dirty="0"/>
              <a:t>or by appointment only</a:t>
            </a:r>
            <a:endParaRPr kumimoji="1" lang="zh-CN" altLang="en-US" dirty="0"/>
          </a:p>
        </p:txBody>
      </p:sp>
      <p:sp>
        <p:nvSpPr>
          <p:cNvPr id="5" name="灯片编号占位符 4">
            <a:extLst>
              <a:ext uri="{FF2B5EF4-FFF2-40B4-BE49-F238E27FC236}">
                <a16:creationId xmlns:a16="http://schemas.microsoft.com/office/drawing/2014/main" id="{19F2B96B-2B19-E64B-BEF9-931FCE62EC93}"/>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6" name="页脚占位符 2">
            <a:extLst>
              <a:ext uri="{FF2B5EF4-FFF2-40B4-BE49-F238E27FC236}">
                <a16:creationId xmlns:a16="http://schemas.microsoft.com/office/drawing/2014/main" id="{C250B920-EAB1-416B-AED9-C778061DA501}"/>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212377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5B0DE-03C1-324A-B374-D3A147C6B207}"/>
              </a:ext>
            </a:extLst>
          </p:cNvPr>
          <p:cNvSpPr>
            <a:spLocks noGrp="1"/>
          </p:cNvSpPr>
          <p:nvPr>
            <p:ph type="title"/>
          </p:nvPr>
        </p:nvSpPr>
        <p:spPr/>
        <p:txBody>
          <a:bodyPr/>
          <a:lstStyle/>
          <a:p>
            <a:r>
              <a:rPr kumimoji="1" lang="en-US" altLang="zh-CN" dirty="0"/>
              <a:t>Practical </a:t>
            </a:r>
            <a:r>
              <a:rPr kumimoji="1" lang="en-US" altLang="zh-CN" sz="4400" dirty="0"/>
              <a:t>problems</a:t>
            </a:r>
            <a:endParaRPr kumimoji="1" lang="zh-CN" altLang="en-US" dirty="0"/>
          </a:p>
        </p:txBody>
      </p:sp>
      <p:sp>
        <p:nvSpPr>
          <p:cNvPr id="4" name="灯片编号占位符 3">
            <a:extLst>
              <a:ext uri="{FF2B5EF4-FFF2-40B4-BE49-F238E27FC236}">
                <a16:creationId xmlns:a16="http://schemas.microsoft.com/office/drawing/2014/main" id="{677BD338-20DA-EF47-8426-D630C7D11DB7}"/>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5" name="文本框 4">
            <a:extLst>
              <a:ext uri="{FF2B5EF4-FFF2-40B4-BE49-F238E27FC236}">
                <a16:creationId xmlns:a16="http://schemas.microsoft.com/office/drawing/2014/main" id="{6CC9F370-02B1-DD4B-B1B2-58BDBB574858}"/>
              </a:ext>
            </a:extLst>
          </p:cNvPr>
          <p:cNvSpPr txBox="1"/>
          <p:nvPr/>
        </p:nvSpPr>
        <p:spPr>
          <a:xfrm>
            <a:off x="2175" y="4867532"/>
            <a:ext cx="12172406" cy="1384995"/>
          </a:xfrm>
          <a:prstGeom prst="rect">
            <a:avLst/>
          </a:prstGeom>
          <a:noFill/>
        </p:spPr>
        <p:txBody>
          <a:bodyPr wrap="square" rtlCol="0">
            <a:spAutoFit/>
          </a:bodyPr>
          <a:lstStyle/>
          <a:p>
            <a:pPr algn="ctr"/>
            <a:r>
              <a:rPr kumimoji="1" lang="en-US" altLang="zh-CN" sz="2800" dirty="0">
                <a:solidFill>
                  <a:srgbClr val="163B76"/>
                </a:solidFill>
              </a:rPr>
              <a:t>The Traveling Salesman Problem (TSP) is a question that given a series of cities and the distance between each pair of cities, wants to know what is the shortest route to visit each city once and return to the starting city?</a:t>
            </a:r>
            <a:endParaRPr kumimoji="1" lang="zh-CN" altLang="en-US" sz="1400" dirty="0">
              <a:solidFill>
                <a:srgbClr val="163B76"/>
              </a:solidFill>
            </a:endParaRPr>
          </a:p>
        </p:txBody>
      </p:sp>
      <p:sp>
        <p:nvSpPr>
          <p:cNvPr id="8" name="页脚占位符 2">
            <a:extLst>
              <a:ext uri="{FF2B5EF4-FFF2-40B4-BE49-F238E27FC236}">
                <a16:creationId xmlns:a16="http://schemas.microsoft.com/office/drawing/2014/main" id="{18911FA1-F214-4DF9-BF6E-A3E4021071B3}"/>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pic>
        <p:nvPicPr>
          <p:cNvPr id="10" name="图片 9">
            <a:extLst>
              <a:ext uri="{FF2B5EF4-FFF2-40B4-BE49-F238E27FC236}">
                <a16:creationId xmlns:a16="http://schemas.microsoft.com/office/drawing/2014/main" id="{1C255010-5D15-4467-BC11-E62E9FFA05FC}"/>
              </a:ext>
            </a:extLst>
          </p:cNvPr>
          <p:cNvPicPr>
            <a:picLocks noChangeAspect="1"/>
          </p:cNvPicPr>
          <p:nvPr/>
        </p:nvPicPr>
        <p:blipFill>
          <a:blip r:embed="rId3"/>
          <a:stretch>
            <a:fillRect/>
          </a:stretch>
        </p:blipFill>
        <p:spPr>
          <a:xfrm>
            <a:off x="5206155" y="1075574"/>
            <a:ext cx="5267473" cy="3637758"/>
          </a:xfrm>
          <a:prstGeom prst="rect">
            <a:avLst/>
          </a:prstGeom>
        </p:spPr>
      </p:pic>
      <p:pic>
        <p:nvPicPr>
          <p:cNvPr id="15" name="图片 14">
            <a:extLst>
              <a:ext uri="{FF2B5EF4-FFF2-40B4-BE49-F238E27FC236}">
                <a16:creationId xmlns:a16="http://schemas.microsoft.com/office/drawing/2014/main" id="{A8DCF941-D869-4DAB-9760-B5F3CB1D3A4D}"/>
              </a:ext>
            </a:extLst>
          </p:cNvPr>
          <p:cNvPicPr>
            <a:picLocks noChangeAspect="1"/>
          </p:cNvPicPr>
          <p:nvPr/>
        </p:nvPicPr>
        <p:blipFill>
          <a:blip r:embed="rId4"/>
          <a:stretch>
            <a:fillRect/>
          </a:stretch>
        </p:blipFill>
        <p:spPr>
          <a:xfrm>
            <a:off x="911993" y="2285137"/>
            <a:ext cx="3440117" cy="1460050"/>
          </a:xfrm>
          <a:prstGeom prst="rect">
            <a:avLst/>
          </a:prstGeom>
        </p:spPr>
      </p:pic>
    </p:spTree>
    <p:extLst>
      <p:ext uri="{BB962C8B-B14F-4D97-AF65-F5344CB8AC3E}">
        <p14:creationId xmlns:p14="http://schemas.microsoft.com/office/powerpoint/2010/main" val="161005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5B0DE-03C1-324A-B374-D3A147C6B207}"/>
              </a:ext>
            </a:extLst>
          </p:cNvPr>
          <p:cNvSpPr>
            <a:spLocks noGrp="1"/>
          </p:cNvSpPr>
          <p:nvPr>
            <p:ph type="title"/>
          </p:nvPr>
        </p:nvSpPr>
        <p:spPr/>
        <p:txBody>
          <a:bodyPr/>
          <a:lstStyle/>
          <a:p>
            <a:r>
              <a:rPr kumimoji="1" lang="en-US" altLang="zh-CN" dirty="0"/>
              <a:t>M</a:t>
            </a:r>
            <a:r>
              <a:rPr kumimoji="1" lang="en-US" altLang="zh-CN" sz="4400" dirty="0"/>
              <a:t>ethods</a:t>
            </a:r>
            <a:endParaRPr kumimoji="1" lang="zh-CN" altLang="en-US" dirty="0"/>
          </a:p>
        </p:txBody>
      </p:sp>
      <p:sp>
        <p:nvSpPr>
          <p:cNvPr id="4" name="灯片编号占位符 3">
            <a:extLst>
              <a:ext uri="{FF2B5EF4-FFF2-40B4-BE49-F238E27FC236}">
                <a16:creationId xmlns:a16="http://schemas.microsoft.com/office/drawing/2014/main" id="{677BD338-20DA-EF47-8426-D630C7D11DB7}"/>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5" name="文本框 4">
            <a:extLst>
              <a:ext uri="{FF2B5EF4-FFF2-40B4-BE49-F238E27FC236}">
                <a16:creationId xmlns:a16="http://schemas.microsoft.com/office/drawing/2014/main" id="{6CC9F370-02B1-DD4B-B1B2-58BDBB574858}"/>
              </a:ext>
            </a:extLst>
          </p:cNvPr>
          <p:cNvSpPr txBox="1"/>
          <p:nvPr/>
        </p:nvSpPr>
        <p:spPr>
          <a:xfrm>
            <a:off x="2175" y="4867532"/>
            <a:ext cx="12172406" cy="1384995"/>
          </a:xfrm>
          <a:prstGeom prst="rect">
            <a:avLst/>
          </a:prstGeom>
          <a:noFill/>
        </p:spPr>
        <p:txBody>
          <a:bodyPr wrap="square" rtlCol="0">
            <a:spAutoFit/>
          </a:bodyPr>
          <a:lstStyle/>
          <a:p>
            <a:pPr algn="ctr"/>
            <a:r>
              <a:rPr kumimoji="1" lang="en-US" altLang="zh-CN" sz="2800" dirty="0">
                <a:solidFill>
                  <a:srgbClr val="163B76"/>
                </a:solidFill>
              </a:rPr>
              <a:t>These methods face problems such as high computational complexity and long computation times. Computational intelligence, on the other hand, can deal with such practical problems very well.</a:t>
            </a:r>
            <a:endParaRPr kumimoji="1" lang="zh-CN" altLang="en-US" sz="1400" dirty="0">
              <a:solidFill>
                <a:srgbClr val="163B76"/>
              </a:solidFill>
            </a:endParaRPr>
          </a:p>
        </p:txBody>
      </p:sp>
      <p:sp>
        <p:nvSpPr>
          <p:cNvPr id="8" name="页脚占位符 2">
            <a:extLst>
              <a:ext uri="{FF2B5EF4-FFF2-40B4-BE49-F238E27FC236}">
                <a16:creationId xmlns:a16="http://schemas.microsoft.com/office/drawing/2014/main" id="{18911FA1-F214-4DF9-BF6E-A3E4021071B3}"/>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pic>
        <p:nvPicPr>
          <p:cNvPr id="10" name="图片 9">
            <a:extLst>
              <a:ext uri="{FF2B5EF4-FFF2-40B4-BE49-F238E27FC236}">
                <a16:creationId xmlns:a16="http://schemas.microsoft.com/office/drawing/2014/main" id="{1C255010-5D15-4467-BC11-E62E9FFA05FC}"/>
              </a:ext>
            </a:extLst>
          </p:cNvPr>
          <p:cNvPicPr>
            <a:picLocks noChangeAspect="1"/>
          </p:cNvPicPr>
          <p:nvPr/>
        </p:nvPicPr>
        <p:blipFill>
          <a:blip r:embed="rId3"/>
          <a:stretch>
            <a:fillRect/>
          </a:stretch>
        </p:blipFill>
        <p:spPr>
          <a:xfrm>
            <a:off x="472439" y="936177"/>
            <a:ext cx="5267473" cy="3637758"/>
          </a:xfrm>
          <a:prstGeom prst="rect">
            <a:avLst/>
          </a:prstGeom>
        </p:spPr>
      </p:pic>
      <p:sp>
        <p:nvSpPr>
          <p:cNvPr id="17" name="内容占位符 2">
            <a:extLst>
              <a:ext uri="{FF2B5EF4-FFF2-40B4-BE49-F238E27FC236}">
                <a16:creationId xmlns:a16="http://schemas.microsoft.com/office/drawing/2014/main" id="{449D005E-3620-46A5-9648-41625EA848B6}"/>
              </a:ext>
            </a:extLst>
          </p:cNvPr>
          <p:cNvSpPr txBox="1">
            <a:spLocks/>
          </p:cNvSpPr>
          <p:nvPr/>
        </p:nvSpPr>
        <p:spPr>
          <a:xfrm>
            <a:off x="6922354" y="1312734"/>
            <a:ext cx="4883331" cy="3376832"/>
          </a:xfrm>
          <a:prstGeom prst="rect">
            <a:avLst/>
          </a:prstGeom>
        </p:spPr>
        <p:txBody>
          <a:bodyPr>
            <a:noAutofit/>
          </a:bodyPr>
          <a:lstStyle>
            <a:lvl1pPr marL="228600" indent="-228600" algn="l" defTabSz="914400" rtl="0" eaLnBrk="1" latinLnBrk="0" hangingPunct="1">
              <a:lnSpc>
                <a:spcPct val="100000"/>
              </a:lnSpc>
              <a:spcBef>
                <a:spcPts val="1000"/>
              </a:spcBef>
              <a:spcAft>
                <a:spcPts val="1200"/>
              </a:spcAft>
              <a:buFontTx/>
              <a:buBlip>
                <a:blip r:embed="rId4"/>
              </a:buBlip>
              <a:defRPr sz="2800" kern="1200">
                <a:solidFill>
                  <a:srgbClr val="1F4F9C"/>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系统字体"/>
              <a:buChar char="–"/>
              <a:defRPr sz="24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spcAft>
                <a:spcPts val="500"/>
              </a:spcAft>
              <a:buFont typeface="Wingdings" pitchFamily="2" charset="2"/>
              <a:buChar char="Ø"/>
              <a:defRPr sz="2000" b="0" i="0" kern="1200">
                <a:solidFill>
                  <a:schemeClr val="bg2">
                    <a:lumMod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Violent enumeration</a:t>
            </a:r>
            <a:endParaRPr lang="zh-CN" altLang="en-US" dirty="0"/>
          </a:p>
          <a:p>
            <a:r>
              <a:rPr lang="en-US" altLang="zh-CN" dirty="0"/>
              <a:t>branch bounding</a:t>
            </a:r>
            <a:endParaRPr lang="zh-CN" altLang="en-US" dirty="0"/>
          </a:p>
          <a:p>
            <a:r>
              <a:rPr lang="en-US" altLang="zh-CN" dirty="0"/>
              <a:t>linear programming</a:t>
            </a:r>
          </a:p>
          <a:p>
            <a:r>
              <a:rPr lang="en-US" altLang="zh-CN" dirty="0"/>
              <a:t>dynamic programming</a:t>
            </a:r>
          </a:p>
          <a:p>
            <a:r>
              <a:rPr kumimoji="1" lang="en-US" altLang="zh-CN" dirty="0">
                <a:solidFill>
                  <a:srgbClr val="163B76"/>
                </a:solidFill>
              </a:rPr>
              <a:t>……..</a:t>
            </a:r>
            <a:br>
              <a:rPr lang="en-US" altLang="zh-CN" dirty="0"/>
            </a:br>
            <a:endParaRPr lang="zh-CN" altLang="en-US" dirty="0"/>
          </a:p>
          <a:p>
            <a:pPr marL="0" indent="0">
              <a:buNone/>
            </a:pPr>
            <a:endParaRPr lang="zh-CN" altLang="en-US" dirty="0"/>
          </a:p>
        </p:txBody>
      </p:sp>
    </p:spTree>
    <p:extLst>
      <p:ext uri="{BB962C8B-B14F-4D97-AF65-F5344CB8AC3E}">
        <p14:creationId xmlns:p14="http://schemas.microsoft.com/office/powerpoint/2010/main" val="118404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CC2DD-4711-7F4D-834D-78E482E8B3A8}"/>
              </a:ext>
            </a:extLst>
          </p:cNvPr>
          <p:cNvSpPr>
            <a:spLocks noGrp="1"/>
          </p:cNvSpPr>
          <p:nvPr>
            <p:ph type="title"/>
          </p:nvPr>
        </p:nvSpPr>
        <p:spPr/>
        <p:txBody>
          <a:bodyPr/>
          <a:lstStyle/>
          <a:p>
            <a:r>
              <a:rPr kumimoji="1" lang="en-US" altLang="zh-CN" dirty="0"/>
              <a:t>C</a:t>
            </a:r>
            <a:r>
              <a:rPr kumimoji="1" lang="en-US" altLang="zh-CN" sz="4400" dirty="0"/>
              <a:t>omputational Intelligence</a:t>
            </a:r>
            <a:endParaRPr kumimoji="1" lang="zh-CN" altLang="en-US" dirty="0"/>
          </a:p>
        </p:txBody>
      </p:sp>
      <p:sp>
        <p:nvSpPr>
          <p:cNvPr id="3" name="内容占位符 2">
            <a:extLst>
              <a:ext uri="{FF2B5EF4-FFF2-40B4-BE49-F238E27FC236}">
                <a16:creationId xmlns:a16="http://schemas.microsoft.com/office/drawing/2014/main" id="{6F56C727-3BD4-A440-8E5A-91FE7D913E3B}"/>
              </a:ext>
            </a:extLst>
          </p:cNvPr>
          <p:cNvSpPr>
            <a:spLocks noGrp="1"/>
          </p:cNvSpPr>
          <p:nvPr>
            <p:ph idx="1"/>
          </p:nvPr>
        </p:nvSpPr>
        <p:spPr>
          <a:xfrm>
            <a:off x="838200" y="1042988"/>
            <a:ext cx="10029825" cy="5133975"/>
          </a:xfrm>
        </p:spPr>
        <p:txBody>
          <a:bodyPr>
            <a:normAutofit/>
          </a:bodyPr>
          <a:lstStyle/>
          <a:p>
            <a:r>
              <a:rPr kumimoji="1" lang="en-US" altLang="zh-CN" dirty="0"/>
              <a:t>Computational intelligence (</a:t>
            </a:r>
            <a:r>
              <a:rPr kumimoji="1" lang="en" altLang="zh-CN" dirty="0"/>
              <a:t>CI) </a:t>
            </a:r>
            <a:r>
              <a:rPr kumimoji="1" lang="en-US" altLang="zh-CN" dirty="0"/>
              <a:t>usually </a:t>
            </a:r>
            <a:r>
              <a:rPr kumimoji="1" lang="en" altLang="zh-CN" dirty="0"/>
              <a:t>refers to the ability of a computer to learn a specific task from data or experimental observation</a:t>
            </a:r>
            <a:r>
              <a:rPr kumimoji="1" lang="zh-CN" altLang="en-US" dirty="0"/>
              <a:t> </a:t>
            </a:r>
            <a:r>
              <a:rPr kumimoji="1" lang="en-US" altLang="zh-CN" dirty="0"/>
              <a:t>(</a:t>
            </a:r>
            <a:r>
              <a:rPr kumimoji="1" lang="en-US" altLang="zh-CN" dirty="0">
                <a:solidFill>
                  <a:srgbClr val="C00000"/>
                </a:solidFill>
              </a:rPr>
              <a:t>Data-driven?</a:t>
            </a:r>
            <a:r>
              <a:rPr kumimoji="1" lang="en-US" altLang="zh-CN" dirty="0"/>
              <a:t>).</a:t>
            </a:r>
          </a:p>
          <a:p>
            <a:r>
              <a:rPr kumimoji="1" lang="en" altLang="zh-CN" dirty="0"/>
              <a:t>CI is a set of </a:t>
            </a:r>
          </a:p>
          <a:p>
            <a:pPr lvl="1"/>
            <a:r>
              <a:rPr kumimoji="1" lang="en" altLang="zh-CN" dirty="0"/>
              <a:t>nature-inspired computational methodologies</a:t>
            </a:r>
          </a:p>
          <a:p>
            <a:pPr lvl="1"/>
            <a:r>
              <a:rPr kumimoji="1" lang="en" altLang="zh-CN" dirty="0"/>
              <a:t>and approaches to address complex real-world problems to which mathematical or traditional modelling can be useless</a:t>
            </a:r>
          </a:p>
          <a:p>
            <a:pPr lvl="2"/>
            <a:r>
              <a:rPr kumimoji="1" lang="en" altLang="zh-CN" dirty="0"/>
              <a:t>the processes might be too complex for mathematical reasoning</a:t>
            </a:r>
          </a:p>
          <a:p>
            <a:pPr lvl="2"/>
            <a:r>
              <a:rPr kumimoji="1" lang="en" altLang="zh-CN" dirty="0"/>
              <a:t>it might contain some uncertainties during the process</a:t>
            </a:r>
          </a:p>
          <a:p>
            <a:pPr lvl="2"/>
            <a:r>
              <a:rPr kumimoji="1" lang="en" altLang="zh-CN" dirty="0"/>
              <a:t>the process might simply be stochastic in nature</a:t>
            </a:r>
            <a:endParaRPr kumimoji="1" lang="zh-CN" altLang="en-US" dirty="0"/>
          </a:p>
        </p:txBody>
      </p:sp>
      <p:sp>
        <p:nvSpPr>
          <p:cNvPr id="5" name="灯片编号占位符 4">
            <a:extLst>
              <a:ext uri="{FF2B5EF4-FFF2-40B4-BE49-F238E27FC236}">
                <a16:creationId xmlns:a16="http://schemas.microsoft.com/office/drawing/2014/main" id="{853348D8-19BE-934D-89B8-2906CE3A3226}"/>
              </a:ext>
            </a:extLst>
          </p:cNvPr>
          <p:cNvSpPr>
            <a:spLocks noGrp="1"/>
          </p:cNvSpPr>
          <p:nvPr>
            <p:ph type="sldNum" sz="quarter" idx="12"/>
          </p:nvPr>
        </p:nvSpPr>
        <p:spPr/>
        <p:txBody>
          <a:bodyPr/>
          <a:lstStyle/>
          <a:p>
            <a:fld id="{48F63A3B-78C7-47BE-AE5E-E10140E04643}" type="slidenum">
              <a:rPr lang="en-US" smtClean="0"/>
              <a:t>15</a:t>
            </a:fld>
            <a:endParaRPr lang="en-US" dirty="0"/>
          </a:p>
        </p:txBody>
      </p:sp>
      <p:pic>
        <p:nvPicPr>
          <p:cNvPr id="6" name="图片 5">
            <a:extLst>
              <a:ext uri="{FF2B5EF4-FFF2-40B4-BE49-F238E27FC236}">
                <a16:creationId xmlns:a16="http://schemas.microsoft.com/office/drawing/2014/main" id="{AED1F155-ECDD-F748-9365-67A31EEB0F3A}"/>
              </a:ext>
            </a:extLst>
          </p:cNvPr>
          <p:cNvPicPr>
            <a:picLocks noChangeAspect="1"/>
          </p:cNvPicPr>
          <p:nvPr/>
        </p:nvPicPr>
        <p:blipFill>
          <a:blip r:embed="rId3"/>
          <a:stretch>
            <a:fillRect/>
          </a:stretch>
        </p:blipFill>
        <p:spPr>
          <a:xfrm>
            <a:off x="9946481" y="3665158"/>
            <a:ext cx="1843087" cy="1923221"/>
          </a:xfrm>
          <a:prstGeom prst="rect">
            <a:avLst/>
          </a:prstGeom>
        </p:spPr>
      </p:pic>
      <p:sp>
        <p:nvSpPr>
          <p:cNvPr id="7" name="页脚占位符 2">
            <a:extLst>
              <a:ext uri="{FF2B5EF4-FFF2-40B4-BE49-F238E27FC236}">
                <a16:creationId xmlns:a16="http://schemas.microsoft.com/office/drawing/2014/main" id="{FB650FC2-D784-4D7B-8A11-8F8BBB0A9839}"/>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290112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4FBDD-3609-FE48-BC99-21C47C54CA93}"/>
              </a:ext>
            </a:extLst>
          </p:cNvPr>
          <p:cNvSpPr>
            <a:spLocks noGrp="1"/>
          </p:cNvSpPr>
          <p:nvPr>
            <p:ph type="title"/>
          </p:nvPr>
        </p:nvSpPr>
        <p:spPr/>
        <p:txBody>
          <a:bodyPr/>
          <a:lstStyle/>
          <a:p>
            <a:r>
              <a:rPr kumimoji="1" lang="en" altLang="zh-CN" dirty="0"/>
              <a:t>A Quote from A Book</a:t>
            </a:r>
            <a:endParaRPr kumimoji="1" lang="zh-CN" altLang="en-US" dirty="0"/>
          </a:p>
        </p:txBody>
      </p:sp>
      <p:sp>
        <p:nvSpPr>
          <p:cNvPr id="3" name="内容占位符 2">
            <a:extLst>
              <a:ext uri="{FF2B5EF4-FFF2-40B4-BE49-F238E27FC236}">
                <a16:creationId xmlns:a16="http://schemas.microsoft.com/office/drawing/2014/main" id="{B48A004E-A396-E04A-9210-8375BC5A60BC}"/>
              </a:ext>
            </a:extLst>
          </p:cNvPr>
          <p:cNvSpPr>
            <a:spLocks noGrp="1"/>
          </p:cNvSpPr>
          <p:nvPr>
            <p:ph idx="1"/>
          </p:nvPr>
        </p:nvSpPr>
        <p:spPr/>
        <p:txBody>
          <a:bodyPr/>
          <a:lstStyle/>
          <a:p>
            <a:r>
              <a:rPr kumimoji="1" lang="en" altLang="zh-CN" dirty="0"/>
              <a:t>“Advances in Computational Intelligence, Theory and Applications,” edited by Fei-Yue Wang and </a:t>
            </a:r>
            <a:r>
              <a:rPr kumimoji="1" lang="en" altLang="zh-CN" dirty="0" err="1"/>
              <a:t>Derong</a:t>
            </a:r>
            <a:r>
              <a:rPr kumimoji="1" lang="en" altLang="zh-CN" dirty="0"/>
              <a:t> Liu.</a:t>
            </a:r>
          </a:p>
          <a:p>
            <a:r>
              <a:rPr kumimoji="1" lang="en" altLang="zh-CN" dirty="0"/>
              <a:t>Computational Intelligence is the study of adaptive mechanisms to enable or facilitate intelligent behaviors in complex and changing environments.</a:t>
            </a:r>
          </a:p>
          <a:p>
            <a:r>
              <a:rPr kumimoji="1" lang="en" altLang="zh-CN" dirty="0"/>
              <a:t>Computational Intelligence is the computational part </a:t>
            </a:r>
            <a:br>
              <a:rPr kumimoji="1" lang="en" altLang="zh-CN" dirty="0"/>
            </a:br>
            <a:r>
              <a:rPr kumimoji="1" lang="en" altLang="zh-CN" dirty="0"/>
              <a:t>of the artificial intelligence.</a:t>
            </a:r>
            <a:endParaRPr kumimoji="1" lang="zh-CN" altLang="en-US" dirty="0"/>
          </a:p>
        </p:txBody>
      </p:sp>
      <p:sp>
        <p:nvSpPr>
          <p:cNvPr id="5" name="灯片编号占位符 4">
            <a:extLst>
              <a:ext uri="{FF2B5EF4-FFF2-40B4-BE49-F238E27FC236}">
                <a16:creationId xmlns:a16="http://schemas.microsoft.com/office/drawing/2014/main" id="{ABB26BB8-7720-9C46-B7E5-456B75FA8E03}"/>
              </a:ext>
            </a:extLst>
          </p:cNvPr>
          <p:cNvSpPr>
            <a:spLocks noGrp="1"/>
          </p:cNvSpPr>
          <p:nvPr>
            <p:ph type="sldNum" sz="quarter" idx="12"/>
          </p:nvPr>
        </p:nvSpPr>
        <p:spPr/>
        <p:txBody>
          <a:bodyPr/>
          <a:lstStyle/>
          <a:p>
            <a:fld id="{48F63A3B-78C7-47BE-AE5E-E10140E04643}" type="slidenum">
              <a:rPr lang="en-US" smtClean="0"/>
              <a:t>16</a:t>
            </a:fld>
            <a:endParaRPr lang="en-US" dirty="0"/>
          </a:p>
        </p:txBody>
      </p:sp>
      <p:pic>
        <p:nvPicPr>
          <p:cNvPr id="6" name="图片 5">
            <a:extLst>
              <a:ext uri="{FF2B5EF4-FFF2-40B4-BE49-F238E27FC236}">
                <a16:creationId xmlns:a16="http://schemas.microsoft.com/office/drawing/2014/main" id="{FAB0865D-8D21-924B-8B35-F6ACC0F18187}"/>
              </a:ext>
            </a:extLst>
          </p:cNvPr>
          <p:cNvPicPr>
            <a:picLocks noChangeAspect="1"/>
          </p:cNvPicPr>
          <p:nvPr/>
        </p:nvPicPr>
        <p:blipFill>
          <a:blip r:embed="rId2"/>
          <a:stretch>
            <a:fillRect/>
          </a:stretch>
        </p:blipFill>
        <p:spPr>
          <a:xfrm>
            <a:off x="8886825" y="3914312"/>
            <a:ext cx="1671638" cy="2513261"/>
          </a:xfrm>
          <a:prstGeom prst="rect">
            <a:avLst/>
          </a:prstGeom>
        </p:spPr>
      </p:pic>
      <p:sp>
        <p:nvSpPr>
          <p:cNvPr id="7" name="页脚占位符 2">
            <a:extLst>
              <a:ext uri="{FF2B5EF4-FFF2-40B4-BE49-F238E27FC236}">
                <a16:creationId xmlns:a16="http://schemas.microsoft.com/office/drawing/2014/main" id="{F5747DAC-0953-4EB7-A4DD-13696D7F7B18}"/>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226773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457FC-B860-664D-BF0B-1EFEF7EBAFB6}"/>
              </a:ext>
            </a:extLst>
          </p:cNvPr>
          <p:cNvSpPr>
            <a:spLocks noGrp="1"/>
          </p:cNvSpPr>
          <p:nvPr>
            <p:ph type="title"/>
          </p:nvPr>
        </p:nvSpPr>
        <p:spPr/>
        <p:txBody>
          <a:bodyPr/>
          <a:lstStyle/>
          <a:p>
            <a:r>
              <a:rPr lang="en" altLang="zh-CN" dirty="0"/>
              <a:t>Definition</a:t>
            </a:r>
            <a:endParaRPr kumimoji="1" lang="zh-CN" altLang="en-US" dirty="0"/>
          </a:p>
        </p:txBody>
      </p:sp>
      <p:sp>
        <p:nvSpPr>
          <p:cNvPr id="3" name="内容占位符 2">
            <a:extLst>
              <a:ext uri="{FF2B5EF4-FFF2-40B4-BE49-F238E27FC236}">
                <a16:creationId xmlns:a16="http://schemas.microsoft.com/office/drawing/2014/main" id="{A35E7AD6-D444-F945-A9F8-1161C53F356B}"/>
              </a:ext>
            </a:extLst>
          </p:cNvPr>
          <p:cNvSpPr>
            <a:spLocks noGrp="1"/>
          </p:cNvSpPr>
          <p:nvPr>
            <p:ph idx="1"/>
          </p:nvPr>
        </p:nvSpPr>
        <p:spPr>
          <a:xfrm>
            <a:off x="838200" y="1042988"/>
            <a:ext cx="10515600" cy="5133975"/>
          </a:xfrm>
        </p:spPr>
        <p:txBody>
          <a:bodyPr/>
          <a:lstStyle/>
          <a:p>
            <a:r>
              <a:rPr kumimoji="1" lang="en" altLang="zh-CN" dirty="0"/>
              <a:t>Any biologically, naturally, and linguistically motivated computational paradigms include, but not limited to,</a:t>
            </a:r>
          </a:p>
          <a:p>
            <a:pPr lvl="1"/>
            <a:r>
              <a:rPr kumimoji="1" lang="en" altLang="zh-CN" dirty="0">
                <a:solidFill>
                  <a:srgbClr val="C00000"/>
                </a:solidFill>
              </a:rPr>
              <a:t>neural network</a:t>
            </a:r>
            <a:r>
              <a:rPr kumimoji="1" lang="en-US" altLang="zh-CN" dirty="0">
                <a:solidFill>
                  <a:srgbClr val="C00000"/>
                </a:solidFill>
              </a:rPr>
              <a:t>(basis</a:t>
            </a:r>
            <a:r>
              <a:rPr kumimoji="1" lang="zh-CN" altLang="en-US" dirty="0">
                <a:solidFill>
                  <a:srgbClr val="C00000"/>
                </a:solidFill>
              </a:rPr>
              <a:t> </a:t>
            </a:r>
            <a:r>
              <a:rPr kumimoji="1" lang="en-US" altLang="zh-CN" dirty="0">
                <a:solidFill>
                  <a:srgbClr val="C00000"/>
                </a:solidFill>
              </a:rPr>
              <a:t>of</a:t>
            </a:r>
            <a:r>
              <a:rPr kumimoji="1" lang="zh-CN" altLang="en-US" dirty="0">
                <a:solidFill>
                  <a:srgbClr val="C00000"/>
                </a:solidFill>
              </a:rPr>
              <a:t> </a:t>
            </a:r>
            <a:r>
              <a:rPr kumimoji="1" lang="en-US" altLang="zh-CN" dirty="0">
                <a:solidFill>
                  <a:srgbClr val="C00000"/>
                </a:solidFill>
              </a:rPr>
              <a:t>deep</a:t>
            </a:r>
            <a:r>
              <a:rPr kumimoji="1" lang="zh-CN" altLang="en-US" dirty="0">
                <a:solidFill>
                  <a:srgbClr val="C00000"/>
                </a:solidFill>
              </a:rPr>
              <a:t> </a:t>
            </a:r>
            <a:r>
              <a:rPr kumimoji="1" lang="en-US" altLang="zh-CN" dirty="0">
                <a:solidFill>
                  <a:srgbClr val="C00000"/>
                </a:solidFill>
              </a:rPr>
              <a:t>learning-&gt;foundation</a:t>
            </a:r>
            <a:r>
              <a:rPr kumimoji="1" lang="zh-CN" altLang="en-US" dirty="0">
                <a:solidFill>
                  <a:srgbClr val="C00000"/>
                </a:solidFill>
              </a:rPr>
              <a:t> </a:t>
            </a:r>
            <a:r>
              <a:rPr kumimoji="1" lang="en-US" altLang="zh-CN" dirty="0">
                <a:solidFill>
                  <a:srgbClr val="C00000"/>
                </a:solidFill>
              </a:rPr>
              <a:t>of</a:t>
            </a:r>
            <a:r>
              <a:rPr kumimoji="1" lang="zh-CN" altLang="en-US" dirty="0">
                <a:solidFill>
                  <a:srgbClr val="C00000"/>
                </a:solidFill>
              </a:rPr>
              <a:t> </a:t>
            </a:r>
            <a:r>
              <a:rPr kumimoji="1" lang="en-US" altLang="zh-CN" dirty="0">
                <a:solidFill>
                  <a:srgbClr val="C00000"/>
                </a:solidFill>
              </a:rPr>
              <a:t>today’s</a:t>
            </a:r>
            <a:r>
              <a:rPr kumimoji="1" lang="zh-CN" altLang="en-US" dirty="0">
                <a:solidFill>
                  <a:srgbClr val="C00000"/>
                </a:solidFill>
              </a:rPr>
              <a:t> </a:t>
            </a:r>
            <a:r>
              <a:rPr kumimoji="1" lang="en-US" altLang="zh-CN" dirty="0">
                <a:solidFill>
                  <a:srgbClr val="C00000"/>
                </a:solidFill>
              </a:rPr>
              <a:t>AI)</a:t>
            </a:r>
            <a:r>
              <a:rPr kumimoji="1" lang="en" altLang="zh-CN" dirty="0"/>
              <a:t>, </a:t>
            </a:r>
          </a:p>
          <a:p>
            <a:pPr lvl="1"/>
            <a:r>
              <a:rPr kumimoji="1" lang="en" altLang="zh-CN" dirty="0"/>
              <a:t>fuzzy system, </a:t>
            </a:r>
          </a:p>
          <a:p>
            <a:pPr lvl="1"/>
            <a:r>
              <a:rPr kumimoji="1" lang="en" altLang="zh-CN" dirty="0"/>
              <a:t>evolutionary computation, </a:t>
            </a:r>
          </a:p>
          <a:p>
            <a:pPr lvl="1"/>
            <a:r>
              <a:rPr kumimoji="1" lang="en" altLang="zh-CN" dirty="0"/>
              <a:t>autonomous mental development</a:t>
            </a:r>
          </a:p>
          <a:p>
            <a:pPr lvl="1"/>
            <a:r>
              <a:rPr kumimoji="1" lang="en" altLang="zh-CN" dirty="0"/>
              <a:t>and </a:t>
            </a:r>
            <a:r>
              <a:rPr kumimoji="1" lang="en" altLang="zh-CN" i="1" dirty="0"/>
              <a:t>hybrid intelligent systems</a:t>
            </a:r>
            <a:r>
              <a:rPr kumimoji="1" lang="en" altLang="zh-CN" dirty="0"/>
              <a:t> in which these paradigms are contained.</a:t>
            </a:r>
          </a:p>
          <a:p>
            <a:pPr lvl="1"/>
            <a:endParaRPr kumimoji="1" lang="en" altLang="zh-CN" dirty="0"/>
          </a:p>
          <a:p>
            <a:pPr lvl="1"/>
            <a:endParaRPr kumimoji="1" lang="zh-CN" altLang="en-US" dirty="0"/>
          </a:p>
        </p:txBody>
      </p:sp>
      <p:sp>
        <p:nvSpPr>
          <p:cNvPr id="5" name="灯片编号占位符 4">
            <a:extLst>
              <a:ext uri="{FF2B5EF4-FFF2-40B4-BE49-F238E27FC236}">
                <a16:creationId xmlns:a16="http://schemas.microsoft.com/office/drawing/2014/main" id="{08B46FFB-C7D8-E44C-959C-E43C4FE4B297}"/>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6" name="图片 5">
            <a:extLst>
              <a:ext uri="{FF2B5EF4-FFF2-40B4-BE49-F238E27FC236}">
                <a16:creationId xmlns:a16="http://schemas.microsoft.com/office/drawing/2014/main" id="{CE767942-BCAE-ED44-BCC9-57B4AF2CAE2F}"/>
              </a:ext>
            </a:extLst>
          </p:cNvPr>
          <p:cNvPicPr>
            <a:picLocks noChangeAspect="1"/>
          </p:cNvPicPr>
          <p:nvPr/>
        </p:nvPicPr>
        <p:blipFill>
          <a:blip r:embed="rId3"/>
          <a:stretch>
            <a:fillRect/>
          </a:stretch>
        </p:blipFill>
        <p:spPr>
          <a:xfrm>
            <a:off x="7186612" y="2664618"/>
            <a:ext cx="3057526" cy="1528763"/>
          </a:xfrm>
          <a:prstGeom prst="rect">
            <a:avLst/>
          </a:prstGeom>
        </p:spPr>
      </p:pic>
      <p:sp>
        <p:nvSpPr>
          <p:cNvPr id="7" name="圆角矩形 6">
            <a:extLst>
              <a:ext uri="{FF2B5EF4-FFF2-40B4-BE49-F238E27FC236}">
                <a16:creationId xmlns:a16="http://schemas.microsoft.com/office/drawing/2014/main" id="{CC60BB34-3519-6A47-BFE7-A919463BE83D}"/>
              </a:ext>
            </a:extLst>
          </p:cNvPr>
          <p:cNvSpPr/>
          <p:nvPr/>
        </p:nvSpPr>
        <p:spPr>
          <a:xfrm>
            <a:off x="971550" y="5400685"/>
            <a:ext cx="10258425" cy="628642"/>
          </a:xfrm>
          <a:prstGeom prst="roundRect">
            <a:avLst/>
          </a:prstGeom>
          <a:solidFill>
            <a:srgbClr val="1F4F9C"/>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 altLang="zh-CN" sz="2400" dirty="0">
                <a:latin typeface="Calibri" panose="020F0502020204030204" pitchFamily="34" charset="0"/>
                <a:cs typeface="Calibri" panose="020F0502020204030204" pitchFamily="34" charset="0"/>
              </a:rPr>
              <a:t>Any nature-inspired computational paradigms for problem solving…</a:t>
            </a:r>
            <a:endParaRPr kumimoji="1" lang="en" altLang="zh-CN" dirty="0">
              <a:latin typeface="Calibri" panose="020F0502020204030204" pitchFamily="34" charset="0"/>
              <a:cs typeface="Calibri" panose="020F0502020204030204" pitchFamily="34" charset="0"/>
            </a:endParaRPr>
          </a:p>
          <a:p>
            <a:pPr algn="ctr"/>
            <a:endParaRPr kumimoji="1" lang="zh-CN" altLang="en-US" dirty="0"/>
          </a:p>
        </p:txBody>
      </p:sp>
      <p:sp>
        <p:nvSpPr>
          <p:cNvPr id="8" name="下箭头 7">
            <a:extLst>
              <a:ext uri="{FF2B5EF4-FFF2-40B4-BE49-F238E27FC236}">
                <a16:creationId xmlns:a16="http://schemas.microsoft.com/office/drawing/2014/main" id="{929A9BC1-7DD9-C84D-9274-AE6939442D84}"/>
              </a:ext>
            </a:extLst>
          </p:cNvPr>
          <p:cNvSpPr/>
          <p:nvPr/>
        </p:nvSpPr>
        <p:spPr>
          <a:xfrm>
            <a:off x="5867400" y="5072076"/>
            <a:ext cx="561980" cy="314328"/>
          </a:xfrm>
          <a:prstGeom prst="downArrow">
            <a:avLst/>
          </a:prstGeom>
          <a:solidFill>
            <a:srgbClr val="1F4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页脚占位符 2">
            <a:extLst>
              <a:ext uri="{FF2B5EF4-FFF2-40B4-BE49-F238E27FC236}">
                <a16:creationId xmlns:a16="http://schemas.microsoft.com/office/drawing/2014/main" id="{21702B16-E54E-4C1F-9B87-7B54FF398CC1}"/>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053070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457FC-B860-664D-BF0B-1EFEF7EBAFB6}"/>
              </a:ext>
            </a:extLst>
          </p:cNvPr>
          <p:cNvSpPr>
            <a:spLocks noGrp="1"/>
          </p:cNvSpPr>
          <p:nvPr>
            <p:ph type="title"/>
          </p:nvPr>
        </p:nvSpPr>
        <p:spPr/>
        <p:txBody>
          <a:bodyPr/>
          <a:lstStyle/>
          <a:p>
            <a:r>
              <a:rPr lang="en-US" altLang="zh-CN" dirty="0"/>
              <a:t>Review</a:t>
            </a:r>
            <a:endParaRPr kumimoji="1" lang="zh-CN" altLang="en-US" dirty="0"/>
          </a:p>
        </p:txBody>
      </p:sp>
      <p:sp>
        <p:nvSpPr>
          <p:cNvPr id="3" name="内容占位符 2">
            <a:extLst>
              <a:ext uri="{FF2B5EF4-FFF2-40B4-BE49-F238E27FC236}">
                <a16:creationId xmlns:a16="http://schemas.microsoft.com/office/drawing/2014/main" id="{A35E7AD6-D444-F945-A9F8-1161C53F356B}"/>
              </a:ext>
            </a:extLst>
          </p:cNvPr>
          <p:cNvSpPr>
            <a:spLocks noGrp="1"/>
          </p:cNvSpPr>
          <p:nvPr>
            <p:ph idx="1"/>
          </p:nvPr>
        </p:nvSpPr>
        <p:spPr>
          <a:xfrm>
            <a:off x="971550" y="1765118"/>
            <a:ext cx="10670178" cy="4230735"/>
          </a:xfrm>
        </p:spPr>
        <p:txBody>
          <a:bodyPr>
            <a:normAutofit fontScale="85000" lnSpcReduction="20000"/>
          </a:bodyPr>
          <a:lstStyle/>
          <a:p>
            <a:pPr marL="0" indent="0">
              <a:buNone/>
            </a:pPr>
            <a:r>
              <a:rPr kumimoji="1" lang="en-US" altLang="zh-CN" b="1" dirty="0"/>
              <a:t>The correct definitions of computational intelligence are those (        )</a:t>
            </a:r>
          </a:p>
          <a:p>
            <a:pPr marL="0" indent="0">
              <a:buNone/>
            </a:pPr>
            <a:r>
              <a:rPr kumimoji="1" lang="en-US" altLang="zh-CN" dirty="0"/>
              <a:t>A.</a:t>
            </a:r>
            <a:r>
              <a:rPr kumimoji="1" lang="zh-CN" altLang="en-US" dirty="0"/>
              <a:t> </a:t>
            </a:r>
            <a:r>
              <a:rPr kumimoji="1" lang="en-US" altLang="zh-CN" dirty="0"/>
              <a:t>Computational intelligence (</a:t>
            </a:r>
            <a:r>
              <a:rPr kumimoji="1" lang="en" altLang="zh-CN" dirty="0"/>
              <a:t>CI) </a:t>
            </a:r>
            <a:r>
              <a:rPr kumimoji="1" lang="en-US" altLang="zh-CN" dirty="0"/>
              <a:t>usually </a:t>
            </a:r>
            <a:r>
              <a:rPr kumimoji="1" lang="en" altLang="zh-CN" dirty="0"/>
              <a:t>refers to the ability of a computer to learn a specific task from data or experimental observation.</a:t>
            </a:r>
          </a:p>
          <a:p>
            <a:pPr marL="0" indent="0">
              <a:buNone/>
            </a:pPr>
            <a:r>
              <a:rPr kumimoji="1" lang="en-US" altLang="zh-CN" dirty="0"/>
              <a:t>B.</a:t>
            </a:r>
            <a:r>
              <a:rPr kumimoji="1" lang="zh-CN" altLang="en-US" dirty="0"/>
              <a:t> </a:t>
            </a:r>
            <a:r>
              <a:rPr kumimoji="1" lang="en" altLang="zh-CN" dirty="0"/>
              <a:t>Any biologically, naturally, and linguistically motivated computational paradigms include, but not limited to</a:t>
            </a:r>
            <a:r>
              <a:rPr kumimoji="1" lang="en-US" altLang="zh-CN" dirty="0"/>
              <a:t> neural network, etc.</a:t>
            </a:r>
            <a:endParaRPr kumimoji="1" lang="en" altLang="zh-CN" dirty="0"/>
          </a:p>
          <a:p>
            <a:pPr marL="0" indent="0">
              <a:buNone/>
            </a:pPr>
            <a:r>
              <a:rPr kumimoji="1" lang="en-US" altLang="zh-CN" dirty="0"/>
              <a:t>C.</a:t>
            </a:r>
            <a:r>
              <a:rPr kumimoji="1" lang="zh-CN" altLang="en-US" dirty="0"/>
              <a:t> </a:t>
            </a:r>
            <a:r>
              <a:rPr kumimoji="1" lang="en-US" altLang="zh-CN" dirty="0"/>
              <a:t>Computational intelligence is a family of algorithms for global optimization inspired by biological evolution, and the subfield of artificial intelligence and soft computing studying these algorithms.</a:t>
            </a:r>
          </a:p>
          <a:p>
            <a:pPr marL="0" indent="0">
              <a:buNone/>
            </a:pPr>
            <a:r>
              <a:rPr kumimoji="1" lang="en-US" altLang="zh-CN" dirty="0"/>
              <a:t>D.</a:t>
            </a:r>
            <a:r>
              <a:rPr kumimoji="1" lang="zh-CN" altLang="en-US" dirty="0"/>
              <a:t> </a:t>
            </a:r>
            <a:r>
              <a:rPr kumimoji="1" lang="en-US" altLang="zh-CN" dirty="0"/>
              <a:t>Computational intelligence is simply traditional artificial intelligence.</a:t>
            </a:r>
            <a:endParaRPr kumimoji="1" lang="en" altLang="zh-CN" dirty="0"/>
          </a:p>
          <a:p>
            <a:pPr lvl="1"/>
            <a:endParaRPr kumimoji="1" lang="zh-CN" altLang="en-US" dirty="0"/>
          </a:p>
        </p:txBody>
      </p:sp>
      <p:sp>
        <p:nvSpPr>
          <p:cNvPr id="5" name="灯片编号占位符 4">
            <a:extLst>
              <a:ext uri="{FF2B5EF4-FFF2-40B4-BE49-F238E27FC236}">
                <a16:creationId xmlns:a16="http://schemas.microsoft.com/office/drawing/2014/main" id="{08B46FFB-C7D8-E44C-959C-E43C4FE4B297}"/>
              </a:ext>
            </a:extLst>
          </p:cNvPr>
          <p:cNvSpPr>
            <a:spLocks noGrp="1"/>
          </p:cNvSpPr>
          <p:nvPr>
            <p:ph type="sldNum" sz="quarter" idx="12"/>
          </p:nvPr>
        </p:nvSpPr>
        <p:spPr/>
        <p:txBody>
          <a:bodyPr/>
          <a:lstStyle/>
          <a:p>
            <a:fld id="{48F63A3B-78C7-47BE-AE5E-E10140E04643}" type="slidenum">
              <a:rPr lang="en-US" smtClean="0"/>
              <a:t>18</a:t>
            </a:fld>
            <a:endParaRPr lang="en-US" dirty="0"/>
          </a:p>
        </p:txBody>
      </p:sp>
      <p:sp>
        <p:nvSpPr>
          <p:cNvPr id="9" name="页脚占位符 2">
            <a:extLst>
              <a:ext uri="{FF2B5EF4-FFF2-40B4-BE49-F238E27FC236}">
                <a16:creationId xmlns:a16="http://schemas.microsoft.com/office/drawing/2014/main" id="{21702B16-E54E-4C1F-9B87-7B54FF398CC1}"/>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
        <p:nvSpPr>
          <p:cNvPr id="4" name="文本框 3">
            <a:extLst>
              <a:ext uri="{FF2B5EF4-FFF2-40B4-BE49-F238E27FC236}">
                <a16:creationId xmlns:a16="http://schemas.microsoft.com/office/drawing/2014/main" id="{FBCA34CB-CDB8-464F-A652-528719E09AA9}"/>
              </a:ext>
            </a:extLst>
          </p:cNvPr>
          <p:cNvSpPr txBox="1"/>
          <p:nvPr/>
        </p:nvSpPr>
        <p:spPr>
          <a:xfrm>
            <a:off x="10189028" y="1702284"/>
            <a:ext cx="814647" cy="400110"/>
          </a:xfrm>
          <a:prstGeom prst="rect">
            <a:avLst/>
          </a:prstGeom>
          <a:noFill/>
        </p:spPr>
        <p:txBody>
          <a:bodyPr wrap="none" rtlCol="0">
            <a:spAutoFit/>
          </a:bodyPr>
          <a:lstStyle/>
          <a:p>
            <a:r>
              <a:rPr lang="en-US" altLang="zh-CN" sz="2000" b="1" dirty="0">
                <a:solidFill>
                  <a:srgbClr val="FF0000"/>
                </a:solidFill>
              </a:rPr>
              <a:t>A</a:t>
            </a:r>
            <a:r>
              <a:rPr lang="zh-CN" altLang="en-US" sz="2000" b="1" dirty="0">
                <a:solidFill>
                  <a:srgbClr val="FF0000"/>
                </a:solidFill>
              </a:rPr>
              <a:t>、</a:t>
            </a:r>
            <a:r>
              <a:rPr lang="en-US" altLang="zh-CN" sz="2000" b="1" dirty="0">
                <a:solidFill>
                  <a:srgbClr val="FF0000"/>
                </a:solidFill>
              </a:rPr>
              <a:t>B</a:t>
            </a:r>
            <a:endParaRPr lang="zh-CN" altLang="en-US" sz="2000" b="1" dirty="0">
              <a:solidFill>
                <a:srgbClr val="FF0000"/>
              </a:solidFill>
            </a:endParaRPr>
          </a:p>
        </p:txBody>
      </p:sp>
      <p:sp>
        <p:nvSpPr>
          <p:cNvPr id="10" name="文本框 9">
            <a:extLst>
              <a:ext uri="{FF2B5EF4-FFF2-40B4-BE49-F238E27FC236}">
                <a16:creationId xmlns:a16="http://schemas.microsoft.com/office/drawing/2014/main" id="{DB688737-BAB5-4CF7-A8C0-C00E9F378A04}"/>
              </a:ext>
            </a:extLst>
          </p:cNvPr>
          <p:cNvSpPr txBox="1"/>
          <p:nvPr/>
        </p:nvSpPr>
        <p:spPr>
          <a:xfrm>
            <a:off x="6775269" y="4610947"/>
            <a:ext cx="3390672" cy="400110"/>
          </a:xfrm>
          <a:prstGeom prst="rect">
            <a:avLst/>
          </a:prstGeom>
          <a:noFill/>
        </p:spPr>
        <p:txBody>
          <a:bodyPr wrap="none" rtlCol="0">
            <a:spAutoFit/>
          </a:bodyPr>
          <a:lstStyle/>
          <a:p>
            <a:r>
              <a:rPr lang="en-US" altLang="zh-CN" sz="2000" b="1" dirty="0">
                <a:solidFill>
                  <a:srgbClr val="FF0000"/>
                </a:solidFill>
              </a:rPr>
              <a:t>Evolutionary Computation</a:t>
            </a:r>
            <a:endParaRPr lang="zh-CN" altLang="en-US" sz="2000" b="1" dirty="0">
              <a:solidFill>
                <a:srgbClr val="FF0000"/>
              </a:solidFill>
            </a:endParaRPr>
          </a:p>
        </p:txBody>
      </p:sp>
      <p:sp>
        <p:nvSpPr>
          <p:cNvPr id="11" name="文本框 10">
            <a:extLst>
              <a:ext uri="{FF2B5EF4-FFF2-40B4-BE49-F238E27FC236}">
                <a16:creationId xmlns:a16="http://schemas.microsoft.com/office/drawing/2014/main" id="{8E03764B-5B05-4C8B-A224-73BBDAC86E62}"/>
              </a:ext>
            </a:extLst>
          </p:cNvPr>
          <p:cNvSpPr txBox="1"/>
          <p:nvPr/>
        </p:nvSpPr>
        <p:spPr>
          <a:xfrm>
            <a:off x="6915264" y="5486869"/>
            <a:ext cx="1876026" cy="400110"/>
          </a:xfrm>
          <a:prstGeom prst="rect">
            <a:avLst/>
          </a:prstGeom>
          <a:noFill/>
        </p:spPr>
        <p:txBody>
          <a:bodyPr wrap="none" rtlCol="0">
            <a:spAutoFit/>
          </a:bodyPr>
          <a:lstStyle/>
          <a:p>
            <a:r>
              <a:rPr lang="en-US" altLang="zh-CN" sz="2000" b="1" dirty="0">
                <a:solidFill>
                  <a:srgbClr val="FF0000"/>
                </a:solidFill>
              </a:rPr>
              <a:t>Two concepts</a:t>
            </a:r>
            <a:endParaRPr lang="zh-CN" altLang="en-US" sz="2000" b="1" dirty="0">
              <a:solidFill>
                <a:srgbClr val="FF0000"/>
              </a:solidFill>
            </a:endParaRPr>
          </a:p>
        </p:txBody>
      </p:sp>
    </p:spTree>
    <p:extLst>
      <p:ext uri="{BB962C8B-B14F-4D97-AF65-F5344CB8AC3E}">
        <p14:creationId xmlns:p14="http://schemas.microsoft.com/office/powerpoint/2010/main" val="311829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465BF-99C5-C94F-B0CF-4FD7277BE8AE}"/>
              </a:ext>
            </a:extLst>
          </p:cNvPr>
          <p:cNvSpPr>
            <a:spLocks noGrp="1"/>
          </p:cNvSpPr>
          <p:nvPr>
            <p:ph type="title"/>
          </p:nvPr>
        </p:nvSpPr>
        <p:spPr/>
        <p:txBody>
          <a:bodyPr/>
          <a:lstStyle/>
          <a:p>
            <a:r>
              <a:rPr kumimoji="1" lang="en-US" altLang="zh-CN" dirty="0"/>
              <a:t>Syllabus</a:t>
            </a:r>
            <a:endParaRPr kumimoji="1" lang="zh-CN" altLang="en-US" dirty="0"/>
          </a:p>
        </p:txBody>
      </p:sp>
      <p:sp>
        <p:nvSpPr>
          <p:cNvPr id="3" name="内容占位符 2">
            <a:extLst>
              <a:ext uri="{FF2B5EF4-FFF2-40B4-BE49-F238E27FC236}">
                <a16:creationId xmlns:a16="http://schemas.microsoft.com/office/drawing/2014/main" id="{7961F6B7-DD7B-394A-9C00-92C27A1E7297}"/>
              </a:ext>
            </a:extLst>
          </p:cNvPr>
          <p:cNvSpPr>
            <a:spLocks noGrp="1"/>
          </p:cNvSpPr>
          <p:nvPr>
            <p:ph idx="1"/>
          </p:nvPr>
        </p:nvSpPr>
        <p:spPr>
          <a:xfrm>
            <a:off x="838200" y="1042988"/>
            <a:ext cx="10911348" cy="5133975"/>
          </a:xfrm>
        </p:spPr>
        <p:txBody>
          <a:bodyPr>
            <a:normAutofit fontScale="92500" lnSpcReduction="10000"/>
          </a:bodyPr>
          <a:lstStyle/>
          <a:p>
            <a:r>
              <a:rPr kumimoji="1" lang="en" altLang="zh-CN" dirty="0"/>
              <a:t>Course: </a:t>
            </a:r>
            <a:r>
              <a:rPr kumimoji="1" lang="en-US" altLang="zh-CN" dirty="0"/>
              <a:t>Evolutionary Computation </a:t>
            </a:r>
            <a:r>
              <a:rPr kumimoji="1" lang="en" altLang="zh-CN" dirty="0"/>
              <a:t>- Part I (</a:t>
            </a:r>
            <a:r>
              <a:rPr kumimoji="1" lang="zh-CN" altLang="en-US" dirty="0"/>
              <a:t>进化计算</a:t>
            </a:r>
            <a:r>
              <a:rPr kumimoji="1" lang="en-US" altLang="zh-CN" dirty="0"/>
              <a:t>_01), </a:t>
            </a:r>
            <a:r>
              <a:rPr kumimoji="1" lang="en-US" altLang="zh-CN" sz="2800" dirty="0"/>
              <a:t>Spring</a:t>
            </a:r>
            <a:r>
              <a:rPr kumimoji="1" lang="zh-CN" altLang="en-US" sz="2800" dirty="0"/>
              <a:t> </a:t>
            </a:r>
            <a:r>
              <a:rPr kumimoji="1" lang="en-US" altLang="zh-CN" sz="2800" dirty="0"/>
              <a:t>2022</a:t>
            </a:r>
            <a:endParaRPr kumimoji="1" lang="en" altLang="zh-CN" dirty="0"/>
          </a:p>
          <a:p>
            <a:r>
              <a:rPr kumimoji="1" lang="en" altLang="zh-CN" dirty="0"/>
              <a:t>Time: </a:t>
            </a:r>
            <a:r>
              <a:rPr kumimoji="1" lang="en-US" altLang="zh-CN" dirty="0"/>
              <a:t>Tuesday</a:t>
            </a:r>
            <a:r>
              <a:rPr kumimoji="1" lang="en" altLang="zh-CN" dirty="0"/>
              <a:t> 1</a:t>
            </a:r>
            <a:r>
              <a:rPr kumimoji="1" lang="en-US" altLang="zh-CN" dirty="0"/>
              <a:t>0</a:t>
            </a:r>
            <a:r>
              <a:rPr kumimoji="1" lang="en" altLang="zh-CN" dirty="0"/>
              <a:t>:1</a:t>
            </a:r>
            <a:r>
              <a:rPr kumimoji="1" lang="en-US" altLang="zh-CN" dirty="0"/>
              <a:t>5</a:t>
            </a:r>
            <a:r>
              <a:rPr kumimoji="1" lang="en" altLang="zh-CN" dirty="0"/>
              <a:t>-1</a:t>
            </a:r>
            <a:r>
              <a:rPr kumimoji="1" lang="en-US" altLang="zh-CN" dirty="0"/>
              <a:t>1</a:t>
            </a:r>
            <a:r>
              <a:rPr kumimoji="1" lang="en" altLang="zh-CN" dirty="0"/>
              <a:t>:</a:t>
            </a:r>
            <a:r>
              <a:rPr kumimoji="1" lang="en-US" altLang="zh-CN" dirty="0"/>
              <a:t>55</a:t>
            </a:r>
            <a:r>
              <a:rPr kumimoji="1" lang="en" altLang="zh-CN" dirty="0"/>
              <a:t> (</a:t>
            </a:r>
            <a:r>
              <a:rPr kumimoji="1" lang="zh-CN" altLang="en-US" dirty="0"/>
              <a:t>第</a:t>
            </a:r>
            <a:r>
              <a:rPr kumimoji="1" lang="en-US" altLang="zh-CN" dirty="0"/>
              <a:t>3-4</a:t>
            </a:r>
            <a:r>
              <a:rPr kumimoji="1" lang="zh-CN" altLang="en-US" dirty="0"/>
              <a:t>节课，第二大节</a:t>
            </a:r>
            <a:r>
              <a:rPr kumimoji="1" lang="en-US" altLang="zh-CN" dirty="0"/>
              <a:t>)</a:t>
            </a:r>
          </a:p>
          <a:p>
            <a:r>
              <a:rPr kumimoji="1" lang="en" altLang="zh-CN" dirty="0"/>
              <a:t>Place: </a:t>
            </a:r>
            <a:r>
              <a:rPr kumimoji="1" lang="en-US" altLang="zh-CN" dirty="0"/>
              <a:t>D506</a:t>
            </a:r>
            <a:r>
              <a:rPr kumimoji="1" lang="en" altLang="zh-CN" dirty="0"/>
              <a:t>, No.1 Building, Jiangan Campus (</a:t>
            </a:r>
            <a:r>
              <a:rPr kumimoji="1" lang="zh-CN" altLang="en-US" dirty="0"/>
              <a:t>江安一教</a:t>
            </a:r>
            <a:r>
              <a:rPr kumimoji="1" lang="en-US" altLang="zh-CN" dirty="0"/>
              <a:t>D</a:t>
            </a:r>
            <a:r>
              <a:rPr kumimoji="1" lang="zh-CN" altLang="en-US" dirty="0"/>
              <a:t>座</a:t>
            </a:r>
            <a:r>
              <a:rPr kumimoji="1" lang="en-US" altLang="zh-CN" dirty="0"/>
              <a:t>D506</a:t>
            </a:r>
            <a:r>
              <a:rPr kumimoji="1" lang="en" altLang="zh-CN" dirty="0"/>
              <a:t>)</a:t>
            </a:r>
          </a:p>
          <a:p>
            <a:r>
              <a:rPr kumimoji="1" lang="en" altLang="zh-CN" dirty="0"/>
              <a:t>Objectives</a:t>
            </a:r>
          </a:p>
          <a:p>
            <a:pPr lvl="1"/>
            <a:r>
              <a:rPr kumimoji="1" lang="en" altLang="zh-CN" dirty="0"/>
              <a:t>Knowing the computational intelligence (CI), Evolutionary Computation (EC), and their top-ranking journals and conferences.</a:t>
            </a:r>
          </a:p>
          <a:p>
            <a:pPr lvl="1"/>
            <a:r>
              <a:rPr kumimoji="1" lang="en" altLang="zh-CN" dirty="0"/>
              <a:t>Can solve some traditional optimization problems by using the simulated annealing algorithm, genetic algorithm and particle swarm optimization algorithm.</a:t>
            </a:r>
          </a:p>
          <a:p>
            <a:pPr lvl="1"/>
            <a:r>
              <a:rPr kumimoji="1" lang="en" altLang="zh-CN" dirty="0"/>
              <a:t>Knowing the multiple and many-objective optimization problems as well as the evolutionary </a:t>
            </a:r>
            <a:r>
              <a:rPr kumimoji="1" lang="en-US" altLang="zh-CN" dirty="0"/>
              <a:t>neural</a:t>
            </a:r>
            <a:r>
              <a:rPr kumimoji="1" lang="zh-CN" altLang="en-US" dirty="0"/>
              <a:t> </a:t>
            </a:r>
            <a:r>
              <a:rPr kumimoji="1" lang="en-US" altLang="zh-CN" dirty="0"/>
              <a:t>architecture</a:t>
            </a:r>
            <a:r>
              <a:rPr kumimoji="1" lang="zh-CN" altLang="en-US" dirty="0"/>
              <a:t> </a:t>
            </a:r>
            <a:r>
              <a:rPr kumimoji="1" lang="en-US" altLang="zh-CN" dirty="0"/>
              <a:t>search</a:t>
            </a:r>
            <a:r>
              <a:rPr kumimoji="1" lang="en" altLang="zh-CN" dirty="0"/>
              <a:t>.</a:t>
            </a:r>
            <a:endParaRPr kumimoji="1" lang="zh-CN" altLang="en-US" dirty="0"/>
          </a:p>
        </p:txBody>
      </p:sp>
      <p:sp>
        <p:nvSpPr>
          <p:cNvPr id="4" name="页脚占位符 3">
            <a:extLst>
              <a:ext uri="{FF2B5EF4-FFF2-40B4-BE49-F238E27FC236}">
                <a16:creationId xmlns:a16="http://schemas.microsoft.com/office/drawing/2014/main" id="{5BA02E00-684D-3340-8216-1D02796109E7}"/>
              </a:ext>
            </a:extLst>
          </p:cNvPr>
          <p:cNvSpPr>
            <a:spLocks noGrp="1"/>
          </p:cNvSpPr>
          <p:nvPr>
            <p:ph type="ftr" sz="quarter" idx="11"/>
          </p:nvPr>
        </p:nvSpPr>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
        <p:nvSpPr>
          <p:cNvPr id="5" name="灯片编号占位符 4">
            <a:extLst>
              <a:ext uri="{FF2B5EF4-FFF2-40B4-BE49-F238E27FC236}">
                <a16:creationId xmlns:a16="http://schemas.microsoft.com/office/drawing/2014/main" id="{9FFC2834-253B-0942-A261-CE92D528F002}"/>
              </a:ext>
            </a:extLst>
          </p:cNvPr>
          <p:cNvSpPr>
            <a:spLocks noGrp="1"/>
          </p:cNvSpPr>
          <p:nvPr>
            <p:ph type="sldNum" sz="quarter" idx="12"/>
          </p:nvPr>
        </p:nvSpPr>
        <p:spPr/>
        <p:txBody>
          <a:bodyPr/>
          <a:lstStyle/>
          <a:p>
            <a:fld id="{48F63A3B-78C7-47BE-AE5E-E10140E04643}" type="slidenum">
              <a:rPr lang="en-US" smtClean="0"/>
              <a:t>1</a:t>
            </a:fld>
            <a:endParaRPr lang="en-US" dirty="0"/>
          </a:p>
        </p:txBody>
      </p:sp>
    </p:spTree>
    <p:extLst>
      <p:ext uri="{BB962C8B-B14F-4D97-AF65-F5344CB8AC3E}">
        <p14:creationId xmlns:p14="http://schemas.microsoft.com/office/powerpoint/2010/main" val="2547933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457FC-B860-664D-BF0B-1EFEF7EBAFB6}"/>
              </a:ext>
            </a:extLst>
          </p:cNvPr>
          <p:cNvSpPr>
            <a:spLocks noGrp="1"/>
          </p:cNvSpPr>
          <p:nvPr>
            <p:ph type="title"/>
          </p:nvPr>
        </p:nvSpPr>
        <p:spPr/>
        <p:txBody>
          <a:bodyPr/>
          <a:lstStyle/>
          <a:p>
            <a:r>
              <a:rPr lang="en-US" altLang="zh-CN" dirty="0"/>
              <a:t>Overview</a:t>
            </a:r>
            <a:endParaRPr kumimoji="1" lang="zh-CN" altLang="en-US" dirty="0"/>
          </a:p>
        </p:txBody>
      </p:sp>
      <p:sp>
        <p:nvSpPr>
          <p:cNvPr id="5" name="灯片编号占位符 4">
            <a:extLst>
              <a:ext uri="{FF2B5EF4-FFF2-40B4-BE49-F238E27FC236}">
                <a16:creationId xmlns:a16="http://schemas.microsoft.com/office/drawing/2014/main" id="{08B46FFB-C7D8-E44C-959C-E43C4FE4B297}"/>
              </a:ext>
            </a:extLst>
          </p:cNvPr>
          <p:cNvSpPr>
            <a:spLocks noGrp="1"/>
          </p:cNvSpPr>
          <p:nvPr>
            <p:ph type="sldNum" sz="quarter" idx="12"/>
          </p:nvPr>
        </p:nvSpPr>
        <p:spPr/>
        <p:txBody>
          <a:bodyPr/>
          <a:lstStyle/>
          <a:p>
            <a:fld id="{48F63A3B-78C7-47BE-AE5E-E10140E04643}" type="slidenum">
              <a:rPr lang="en-US" smtClean="0"/>
              <a:t>19</a:t>
            </a:fld>
            <a:endParaRPr lang="en-US" dirty="0"/>
          </a:p>
        </p:txBody>
      </p:sp>
      <p:sp>
        <p:nvSpPr>
          <p:cNvPr id="9" name="页脚占位符 2">
            <a:extLst>
              <a:ext uri="{FF2B5EF4-FFF2-40B4-BE49-F238E27FC236}">
                <a16:creationId xmlns:a16="http://schemas.microsoft.com/office/drawing/2014/main" id="{21702B16-E54E-4C1F-9B87-7B54FF398CC1}"/>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pic>
        <p:nvPicPr>
          <p:cNvPr id="1026" name="Picture 2">
            <a:extLst>
              <a:ext uri="{FF2B5EF4-FFF2-40B4-BE49-F238E27FC236}">
                <a16:creationId xmlns:a16="http://schemas.microsoft.com/office/drawing/2014/main" id="{CDAA31AC-F005-46B8-84DD-A8B2A152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755" y="972391"/>
            <a:ext cx="8478490" cy="545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897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457FC-B860-664D-BF0B-1EFEF7EBAFB6}"/>
              </a:ext>
            </a:extLst>
          </p:cNvPr>
          <p:cNvSpPr>
            <a:spLocks noGrp="1"/>
          </p:cNvSpPr>
          <p:nvPr>
            <p:ph type="title"/>
          </p:nvPr>
        </p:nvSpPr>
        <p:spPr/>
        <p:txBody>
          <a:bodyPr/>
          <a:lstStyle/>
          <a:p>
            <a:r>
              <a:rPr lang="en-US" altLang="zh-CN" dirty="0"/>
              <a:t>Development History</a:t>
            </a:r>
            <a:endParaRPr kumimoji="1" lang="zh-CN" altLang="en-US" dirty="0"/>
          </a:p>
        </p:txBody>
      </p:sp>
      <p:sp>
        <p:nvSpPr>
          <p:cNvPr id="5" name="灯片编号占位符 4">
            <a:extLst>
              <a:ext uri="{FF2B5EF4-FFF2-40B4-BE49-F238E27FC236}">
                <a16:creationId xmlns:a16="http://schemas.microsoft.com/office/drawing/2014/main" id="{08B46FFB-C7D8-E44C-959C-E43C4FE4B297}"/>
              </a:ext>
            </a:extLst>
          </p:cNvPr>
          <p:cNvSpPr>
            <a:spLocks noGrp="1"/>
          </p:cNvSpPr>
          <p:nvPr>
            <p:ph type="sldNum" sz="quarter" idx="12"/>
          </p:nvPr>
        </p:nvSpPr>
        <p:spPr/>
        <p:txBody>
          <a:bodyPr/>
          <a:lstStyle/>
          <a:p>
            <a:fld id="{48F63A3B-78C7-47BE-AE5E-E10140E04643}" type="slidenum">
              <a:rPr lang="en-US" smtClean="0"/>
              <a:t>20</a:t>
            </a:fld>
            <a:endParaRPr lang="en-US" dirty="0"/>
          </a:p>
        </p:txBody>
      </p:sp>
      <p:sp>
        <p:nvSpPr>
          <p:cNvPr id="9" name="页脚占位符 2">
            <a:extLst>
              <a:ext uri="{FF2B5EF4-FFF2-40B4-BE49-F238E27FC236}">
                <a16:creationId xmlns:a16="http://schemas.microsoft.com/office/drawing/2014/main" id="{21702B16-E54E-4C1F-9B87-7B54FF398CC1}"/>
              </a:ext>
            </a:extLst>
          </p:cNvPr>
          <p:cNvSpPr>
            <a:spLocks noGrp="1"/>
          </p:cNvSpPr>
          <p:nvPr>
            <p:ph type="ftr" sz="quarter" idx="11"/>
          </p:nvPr>
        </p:nvSpPr>
        <p:spPr>
          <a:xfrm>
            <a:off x="3581401" y="6572250"/>
            <a:ext cx="4571999" cy="285750"/>
          </a:xfrm>
        </p:spPr>
        <p:txBody>
          <a:bodyPr/>
          <a:lstStyle/>
          <a:p>
            <a:r>
              <a:rPr kumimoji="1" lang="en-US" altLang="zh-CN"/>
              <a:t>Evolutionary Computation</a:t>
            </a:r>
            <a:r>
              <a:rPr lang="en-US" altLang="zh-CN"/>
              <a:t>–Part</a:t>
            </a:r>
            <a:r>
              <a:rPr lang="zh-CN" altLang="en-US"/>
              <a:t> </a:t>
            </a:r>
            <a:r>
              <a:rPr lang="en-US" altLang="zh-CN"/>
              <a:t>I</a:t>
            </a:r>
            <a:endParaRPr lang="en-US" dirty="0"/>
          </a:p>
        </p:txBody>
      </p:sp>
      <p:pic>
        <p:nvPicPr>
          <p:cNvPr id="2050" name="Picture 2">
            <a:extLst>
              <a:ext uri="{FF2B5EF4-FFF2-40B4-BE49-F238E27FC236}">
                <a16:creationId xmlns:a16="http://schemas.microsoft.com/office/drawing/2014/main" id="{F6F09E73-D060-4684-8663-63295E30A6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76"/>
          <a:stretch/>
        </p:blipFill>
        <p:spPr bwMode="auto">
          <a:xfrm>
            <a:off x="2539998" y="997555"/>
            <a:ext cx="7213601" cy="535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568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22EFA-5673-534A-9816-17002FFD6E0D}"/>
              </a:ext>
            </a:extLst>
          </p:cNvPr>
          <p:cNvSpPr>
            <a:spLocks noGrp="1"/>
          </p:cNvSpPr>
          <p:nvPr>
            <p:ph type="title"/>
          </p:nvPr>
        </p:nvSpPr>
        <p:spPr/>
        <p:txBody>
          <a:bodyPr/>
          <a:lstStyle/>
          <a:p>
            <a:r>
              <a:rPr kumimoji="1" lang="en" altLang="zh-CN" dirty="0"/>
              <a:t>Fuzzy Logic</a:t>
            </a:r>
            <a:endParaRPr kumimoji="1" lang="zh-CN" altLang="en-US" dirty="0"/>
          </a:p>
        </p:txBody>
      </p:sp>
      <p:sp>
        <p:nvSpPr>
          <p:cNvPr id="4" name="灯片编号占位符 3">
            <a:extLst>
              <a:ext uri="{FF2B5EF4-FFF2-40B4-BE49-F238E27FC236}">
                <a16:creationId xmlns:a16="http://schemas.microsoft.com/office/drawing/2014/main" id="{518EAABD-1B79-E043-81B2-4E840F3F3C5F}"/>
              </a:ext>
            </a:extLst>
          </p:cNvPr>
          <p:cNvSpPr>
            <a:spLocks noGrp="1"/>
          </p:cNvSpPr>
          <p:nvPr>
            <p:ph type="sldNum" sz="quarter" idx="12"/>
          </p:nvPr>
        </p:nvSpPr>
        <p:spPr/>
        <p:txBody>
          <a:bodyPr/>
          <a:lstStyle/>
          <a:p>
            <a:fld id="{48F63A3B-78C7-47BE-AE5E-E10140E04643}" type="slidenum">
              <a:rPr lang="en-US" smtClean="0"/>
              <a:t>21</a:t>
            </a:fld>
            <a:endParaRPr lang="en-US" dirty="0"/>
          </a:p>
        </p:txBody>
      </p:sp>
      <p:pic>
        <p:nvPicPr>
          <p:cNvPr id="5" name="An Egg-Boiling Fuzzy Logic Robot.mp4">
            <a:hlinkClick r:id="" action="ppaction://media"/>
            <a:extLst>
              <a:ext uri="{FF2B5EF4-FFF2-40B4-BE49-F238E27FC236}">
                <a16:creationId xmlns:a16="http://schemas.microsoft.com/office/drawing/2014/main" id="{7D80BAF8-9C3D-E046-B91D-39107C14E2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5176" y="966103"/>
            <a:ext cx="9928232" cy="5584631"/>
          </a:xfrm>
          <a:prstGeom prst="rect">
            <a:avLst/>
          </a:prstGeom>
        </p:spPr>
      </p:pic>
      <p:sp>
        <p:nvSpPr>
          <p:cNvPr id="6" name="页脚占位符 2">
            <a:extLst>
              <a:ext uri="{FF2B5EF4-FFF2-40B4-BE49-F238E27FC236}">
                <a16:creationId xmlns:a16="http://schemas.microsoft.com/office/drawing/2014/main" id="{1B0D32EE-6735-4832-BFAA-3F1BFEBB496C}"/>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7710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3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4EC47-9745-1E45-99A2-B5D39777B9ED}"/>
              </a:ext>
            </a:extLst>
          </p:cNvPr>
          <p:cNvSpPr>
            <a:spLocks noGrp="1"/>
          </p:cNvSpPr>
          <p:nvPr>
            <p:ph type="title"/>
          </p:nvPr>
        </p:nvSpPr>
        <p:spPr/>
        <p:txBody>
          <a:bodyPr/>
          <a:lstStyle/>
          <a:p>
            <a:r>
              <a:rPr kumimoji="1" lang="en" altLang="zh-CN" dirty="0"/>
              <a:t>Artificial Neural Network</a:t>
            </a:r>
            <a:endParaRPr kumimoji="1" lang="zh-CN" altLang="en-US" dirty="0"/>
          </a:p>
        </p:txBody>
      </p:sp>
      <p:sp>
        <p:nvSpPr>
          <p:cNvPr id="4" name="灯片编号占位符 3">
            <a:extLst>
              <a:ext uri="{FF2B5EF4-FFF2-40B4-BE49-F238E27FC236}">
                <a16:creationId xmlns:a16="http://schemas.microsoft.com/office/drawing/2014/main" id="{65B51F22-36DB-4D48-8BAD-673FAD19B897}"/>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5" name="Artificial Neural Networks.mp4">
            <a:hlinkClick r:id="" action="ppaction://media"/>
            <a:extLst>
              <a:ext uri="{FF2B5EF4-FFF2-40B4-BE49-F238E27FC236}">
                <a16:creationId xmlns:a16="http://schemas.microsoft.com/office/drawing/2014/main" id="{27ACC007-C1B1-2546-80E5-96E6279311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2584" y="962810"/>
            <a:ext cx="9925838" cy="5583283"/>
          </a:xfrm>
          <a:prstGeom prst="rect">
            <a:avLst/>
          </a:prstGeom>
        </p:spPr>
      </p:pic>
      <p:sp>
        <p:nvSpPr>
          <p:cNvPr id="6" name="页脚占位符 2">
            <a:extLst>
              <a:ext uri="{FF2B5EF4-FFF2-40B4-BE49-F238E27FC236}">
                <a16:creationId xmlns:a16="http://schemas.microsoft.com/office/drawing/2014/main" id="{9857CCD4-35F8-4605-B809-C1125306C359}"/>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84070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0769A-A9D9-6549-BF58-27603818497D}"/>
              </a:ext>
            </a:extLst>
          </p:cNvPr>
          <p:cNvSpPr>
            <a:spLocks noGrp="1"/>
          </p:cNvSpPr>
          <p:nvPr>
            <p:ph type="title"/>
          </p:nvPr>
        </p:nvSpPr>
        <p:spPr/>
        <p:txBody>
          <a:bodyPr/>
          <a:lstStyle/>
          <a:p>
            <a:r>
              <a:rPr lang="en" altLang="zh-CN" dirty="0"/>
              <a:t>Evolutionary Computation</a:t>
            </a:r>
            <a:endParaRPr kumimoji="1" lang="zh-CN" altLang="en-US" dirty="0"/>
          </a:p>
        </p:txBody>
      </p:sp>
      <p:sp>
        <p:nvSpPr>
          <p:cNvPr id="4" name="灯片编号占位符 3">
            <a:extLst>
              <a:ext uri="{FF2B5EF4-FFF2-40B4-BE49-F238E27FC236}">
                <a16:creationId xmlns:a16="http://schemas.microsoft.com/office/drawing/2014/main" id="{F20A0E1B-963B-7840-9B73-57299683942D}"/>
              </a:ext>
            </a:extLst>
          </p:cNvPr>
          <p:cNvSpPr>
            <a:spLocks noGrp="1"/>
          </p:cNvSpPr>
          <p:nvPr>
            <p:ph type="sldNum" sz="quarter" idx="12"/>
          </p:nvPr>
        </p:nvSpPr>
        <p:spPr/>
        <p:txBody>
          <a:bodyPr/>
          <a:lstStyle/>
          <a:p>
            <a:fld id="{48F63A3B-78C7-47BE-AE5E-E10140E04643}" type="slidenum">
              <a:rPr lang="en-US" smtClean="0"/>
              <a:t>23</a:t>
            </a:fld>
            <a:endParaRPr lang="en-US" dirty="0"/>
          </a:p>
        </p:txBody>
      </p:sp>
      <p:pic>
        <p:nvPicPr>
          <p:cNvPr id="5" name="Evolutionary Computation - A Technology Inspired by Nature1 - Mp4 Video  0 .mp4">
            <a:hlinkClick r:id="" action="ppaction://media"/>
            <a:extLst>
              <a:ext uri="{FF2B5EF4-FFF2-40B4-BE49-F238E27FC236}">
                <a16:creationId xmlns:a16="http://schemas.microsoft.com/office/drawing/2014/main" id="{7871821D-6881-E749-940B-0D45AB810A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3364" y="947737"/>
            <a:ext cx="9965272" cy="5605466"/>
          </a:xfrm>
          <a:prstGeom prst="rect">
            <a:avLst/>
          </a:prstGeom>
        </p:spPr>
      </p:pic>
      <p:sp>
        <p:nvSpPr>
          <p:cNvPr id="6" name="页脚占位符 2">
            <a:extLst>
              <a:ext uri="{FF2B5EF4-FFF2-40B4-BE49-F238E27FC236}">
                <a16:creationId xmlns:a16="http://schemas.microsoft.com/office/drawing/2014/main" id="{2329AB8C-C876-4884-920C-B2A4C5419992}"/>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7676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1DDD11-E770-5544-92B7-954D975690F0}"/>
              </a:ext>
            </a:extLst>
          </p:cNvPr>
          <p:cNvSpPr>
            <a:spLocks noGrp="1"/>
          </p:cNvSpPr>
          <p:nvPr>
            <p:ph type="title"/>
          </p:nvPr>
        </p:nvSpPr>
        <p:spPr/>
        <p:txBody>
          <a:bodyPr/>
          <a:lstStyle/>
          <a:p>
            <a:r>
              <a:rPr kumimoji="1" lang="en" altLang="zh-CN" dirty="0"/>
              <a:t>The Origin</a:t>
            </a:r>
            <a:endParaRPr kumimoji="1" lang="zh-CN" altLang="en-US" dirty="0"/>
          </a:p>
        </p:txBody>
      </p:sp>
      <p:sp>
        <p:nvSpPr>
          <p:cNvPr id="3" name="内容占位符 2">
            <a:extLst>
              <a:ext uri="{FF2B5EF4-FFF2-40B4-BE49-F238E27FC236}">
                <a16:creationId xmlns:a16="http://schemas.microsoft.com/office/drawing/2014/main" id="{C298AAF9-8CB5-C543-81CF-58243B77AB3F}"/>
              </a:ext>
            </a:extLst>
          </p:cNvPr>
          <p:cNvSpPr>
            <a:spLocks noGrp="1"/>
          </p:cNvSpPr>
          <p:nvPr>
            <p:ph idx="1"/>
          </p:nvPr>
        </p:nvSpPr>
        <p:spPr/>
        <p:txBody>
          <a:bodyPr>
            <a:normAutofit fontScale="92500" lnSpcReduction="10000"/>
          </a:bodyPr>
          <a:lstStyle/>
          <a:p>
            <a:r>
              <a:rPr kumimoji="1" lang="en" altLang="zh-CN" dirty="0"/>
              <a:t>Nearly all inventions have a counterpart in or are an extension of nature.</a:t>
            </a:r>
          </a:p>
          <a:p>
            <a:pPr lvl="1"/>
            <a:r>
              <a:rPr kumimoji="1" lang="en" altLang="zh-CN" dirty="0"/>
              <a:t>thermonuclear explosions occur in the stars</a:t>
            </a:r>
          </a:p>
          <a:p>
            <a:pPr lvl="1"/>
            <a:r>
              <a:rPr kumimoji="1" lang="en" altLang="zh-CN" dirty="0"/>
              <a:t>pulse modulation occurs in the human nervous system</a:t>
            </a:r>
          </a:p>
          <a:p>
            <a:pPr lvl="1"/>
            <a:r>
              <a:rPr kumimoji="1" lang="en" altLang="zh-CN" dirty="0"/>
              <a:t>bats have sonar and dolphin pings serve as a subterranean telephone</a:t>
            </a:r>
          </a:p>
          <a:p>
            <a:r>
              <a:rPr kumimoji="1" lang="en" altLang="zh-CN" dirty="0"/>
              <a:t>Nature/biology inspires invention</a:t>
            </a:r>
          </a:p>
          <a:p>
            <a:r>
              <a:rPr kumimoji="1" lang="en" altLang="zh-CN" dirty="0"/>
              <a:t>Engineering uses science and mathematics to emulate and extend nature</a:t>
            </a:r>
          </a:p>
          <a:p>
            <a:r>
              <a:rPr kumimoji="1" lang="en" altLang="zh-CN" dirty="0"/>
              <a:t>As the bird motivates air flight, so does human/biological intelligence motivates study of advanced computational paradigms. </a:t>
            </a:r>
            <a:endParaRPr kumimoji="1" lang="zh-CN" altLang="en-US" dirty="0"/>
          </a:p>
        </p:txBody>
      </p:sp>
      <p:sp>
        <p:nvSpPr>
          <p:cNvPr id="5" name="灯片编号占位符 4">
            <a:extLst>
              <a:ext uri="{FF2B5EF4-FFF2-40B4-BE49-F238E27FC236}">
                <a16:creationId xmlns:a16="http://schemas.microsoft.com/office/drawing/2014/main" id="{A2131506-5DA3-CD43-9C50-AA01172D52BC}"/>
              </a:ext>
            </a:extLst>
          </p:cNvPr>
          <p:cNvSpPr>
            <a:spLocks noGrp="1"/>
          </p:cNvSpPr>
          <p:nvPr>
            <p:ph type="sldNum" sz="quarter" idx="12"/>
          </p:nvPr>
        </p:nvSpPr>
        <p:spPr/>
        <p:txBody>
          <a:bodyPr/>
          <a:lstStyle/>
          <a:p>
            <a:fld id="{48F63A3B-78C7-47BE-AE5E-E10140E04643}" type="slidenum">
              <a:rPr lang="en-US" smtClean="0"/>
              <a:t>24</a:t>
            </a:fld>
            <a:endParaRPr lang="en-US" dirty="0"/>
          </a:p>
        </p:txBody>
      </p:sp>
      <p:sp>
        <p:nvSpPr>
          <p:cNvPr id="6" name="页脚占位符 2">
            <a:extLst>
              <a:ext uri="{FF2B5EF4-FFF2-40B4-BE49-F238E27FC236}">
                <a16:creationId xmlns:a16="http://schemas.microsoft.com/office/drawing/2014/main" id="{249C8A6C-FF46-45D5-B608-13F51CEA2D8B}"/>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4127959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A8EBA-B5AE-234D-AAD0-12371BF7A469}"/>
              </a:ext>
            </a:extLst>
          </p:cNvPr>
          <p:cNvSpPr>
            <a:spLocks noGrp="1"/>
          </p:cNvSpPr>
          <p:nvPr>
            <p:ph type="title"/>
          </p:nvPr>
        </p:nvSpPr>
        <p:spPr/>
        <p:txBody>
          <a:bodyPr/>
          <a:lstStyle/>
          <a:p>
            <a:r>
              <a:rPr lang="en" altLang="zh-CN" dirty="0"/>
              <a:t>A Practical Example-Velcro</a:t>
            </a:r>
            <a:endParaRPr kumimoji="1" lang="zh-CN" altLang="en-US" dirty="0"/>
          </a:p>
        </p:txBody>
      </p:sp>
      <p:sp>
        <p:nvSpPr>
          <p:cNvPr id="3" name="页脚占位符 2">
            <a:extLst>
              <a:ext uri="{FF2B5EF4-FFF2-40B4-BE49-F238E27FC236}">
                <a16:creationId xmlns:a16="http://schemas.microsoft.com/office/drawing/2014/main" id="{7B9721F6-C9A0-EE4D-AF3A-1AE74C5E29AF}"/>
              </a:ext>
            </a:extLst>
          </p:cNvPr>
          <p:cNvSpPr>
            <a:spLocks noGrp="1"/>
          </p:cNvSpPr>
          <p:nvPr>
            <p:ph type="ftr" sz="quarter" idx="11"/>
          </p:nvPr>
        </p:nvSpPr>
        <p:spPr/>
        <p:txBody>
          <a:bodyPr/>
          <a:lstStyle/>
          <a:p>
            <a:r>
              <a:rPr lang="en-US" altLang="zh-CN"/>
              <a:t>Computational</a:t>
            </a:r>
            <a:r>
              <a:rPr lang="zh-CN" altLang="en-US"/>
              <a:t> </a:t>
            </a:r>
            <a:r>
              <a:rPr lang="en-US" altLang="zh-CN"/>
              <a:t>Intelligence</a:t>
            </a:r>
            <a:r>
              <a:rPr lang="zh-CN" altLang="en-US"/>
              <a:t> </a:t>
            </a:r>
            <a:r>
              <a:rPr lang="en-US" altLang="zh-CN"/>
              <a:t>–Part</a:t>
            </a:r>
            <a:r>
              <a:rPr lang="zh-CN" altLang="en-US"/>
              <a:t> </a:t>
            </a:r>
            <a:r>
              <a:rPr lang="en-US" altLang="zh-CN"/>
              <a:t>I</a:t>
            </a:r>
            <a:endParaRPr lang="en-US" dirty="0"/>
          </a:p>
        </p:txBody>
      </p:sp>
      <p:sp>
        <p:nvSpPr>
          <p:cNvPr id="4" name="灯片编号占位符 3">
            <a:extLst>
              <a:ext uri="{FF2B5EF4-FFF2-40B4-BE49-F238E27FC236}">
                <a16:creationId xmlns:a16="http://schemas.microsoft.com/office/drawing/2014/main" id="{EA89ED3E-4432-514D-A058-F5CF88CEF69D}"/>
              </a:ext>
            </a:extLst>
          </p:cNvPr>
          <p:cNvSpPr>
            <a:spLocks noGrp="1"/>
          </p:cNvSpPr>
          <p:nvPr>
            <p:ph type="sldNum" sz="quarter" idx="12"/>
          </p:nvPr>
        </p:nvSpPr>
        <p:spPr/>
        <p:txBody>
          <a:bodyPr/>
          <a:lstStyle/>
          <a:p>
            <a:fld id="{48F63A3B-78C7-47BE-AE5E-E10140E04643}" type="slidenum">
              <a:rPr lang="en-US" smtClean="0"/>
              <a:t>25</a:t>
            </a:fld>
            <a:endParaRPr lang="en-US" dirty="0"/>
          </a:p>
        </p:txBody>
      </p:sp>
      <p:pic>
        <p:nvPicPr>
          <p:cNvPr id="5" name="EC_example.mp4">
            <a:hlinkClick r:id="" action="ppaction://media"/>
            <a:extLst>
              <a:ext uri="{FF2B5EF4-FFF2-40B4-BE49-F238E27FC236}">
                <a16:creationId xmlns:a16="http://schemas.microsoft.com/office/drawing/2014/main" id="{B50990E8-F950-434A-9DA5-B9635C3343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3516" y="999456"/>
            <a:ext cx="11167372" cy="5551527"/>
          </a:xfrm>
          <a:prstGeom prst="rect">
            <a:avLst/>
          </a:prstGeom>
        </p:spPr>
      </p:pic>
    </p:spTree>
    <p:extLst>
      <p:ext uri="{BB962C8B-B14F-4D97-AF65-F5344CB8AC3E}">
        <p14:creationId xmlns:p14="http://schemas.microsoft.com/office/powerpoint/2010/main" val="133701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916E2-A58B-484F-8024-F5D3CA65D6D9}"/>
              </a:ext>
            </a:extLst>
          </p:cNvPr>
          <p:cNvSpPr>
            <a:spLocks noGrp="1"/>
          </p:cNvSpPr>
          <p:nvPr>
            <p:ph type="title"/>
          </p:nvPr>
        </p:nvSpPr>
        <p:spPr/>
        <p:txBody>
          <a:bodyPr/>
          <a:lstStyle/>
          <a:p>
            <a:r>
              <a:rPr kumimoji="1" lang="en" altLang="zh-CN" dirty="0"/>
              <a:t>Common Characteristics</a:t>
            </a:r>
            <a:endParaRPr kumimoji="1" lang="zh-CN" altLang="en-US" dirty="0"/>
          </a:p>
        </p:txBody>
      </p:sp>
      <p:sp>
        <p:nvSpPr>
          <p:cNvPr id="4" name="灯片编号占位符 3">
            <a:extLst>
              <a:ext uri="{FF2B5EF4-FFF2-40B4-BE49-F238E27FC236}">
                <a16:creationId xmlns:a16="http://schemas.microsoft.com/office/drawing/2014/main" id="{D7AF9D29-191F-E34A-9AC5-7326F2589CF0}"/>
              </a:ext>
            </a:extLst>
          </p:cNvPr>
          <p:cNvSpPr>
            <a:spLocks noGrp="1"/>
          </p:cNvSpPr>
          <p:nvPr>
            <p:ph type="sldNum" sz="quarter" idx="12"/>
          </p:nvPr>
        </p:nvSpPr>
        <p:spPr/>
        <p:txBody>
          <a:bodyPr/>
          <a:lstStyle/>
          <a:p>
            <a:fld id="{48F63A3B-78C7-47BE-AE5E-E10140E04643}" type="slidenum">
              <a:rPr lang="en-US" smtClean="0"/>
              <a:t>26</a:t>
            </a:fld>
            <a:endParaRPr lang="en-US" dirty="0"/>
          </a:p>
        </p:txBody>
      </p:sp>
      <p:sp>
        <p:nvSpPr>
          <p:cNvPr id="6" name="文本占位符 4">
            <a:extLst>
              <a:ext uri="{FF2B5EF4-FFF2-40B4-BE49-F238E27FC236}">
                <a16:creationId xmlns:a16="http://schemas.microsoft.com/office/drawing/2014/main" id="{738104A7-B4C8-C147-B4B4-D0E032339803}"/>
              </a:ext>
            </a:extLst>
          </p:cNvPr>
          <p:cNvSpPr txBox="1">
            <a:spLocks/>
          </p:cNvSpPr>
          <p:nvPr/>
        </p:nvSpPr>
        <p:spPr>
          <a:xfrm>
            <a:off x="838200" y="887408"/>
            <a:ext cx="10515600" cy="5605466"/>
          </a:xfrm>
          <a:prstGeom prst="rect">
            <a:avLst/>
          </a:prstGeom>
        </p:spPr>
        <p:txBody>
          <a:bodyPr anchor="ctr"/>
          <a:lstStyle>
            <a:lvl1pPr marL="228600" indent="-228600" algn="l" defTabSz="914400" rtl="0" eaLnBrk="1" latinLnBrk="0" hangingPunct="1">
              <a:lnSpc>
                <a:spcPct val="100000"/>
              </a:lnSpc>
              <a:spcBef>
                <a:spcPts val="1000"/>
              </a:spcBef>
              <a:spcAft>
                <a:spcPts val="1200"/>
              </a:spcAft>
              <a:buFontTx/>
              <a:buBlip>
                <a:blip r:embed="rId2"/>
              </a:buBlip>
              <a:defRPr sz="2800" kern="1200">
                <a:solidFill>
                  <a:srgbClr val="1F4F9C"/>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系统字体"/>
              <a:buChar char="–"/>
              <a:defRPr sz="24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spcAft>
                <a:spcPts val="500"/>
              </a:spcAft>
              <a:buFont typeface="Wingdings" pitchFamily="2" charset="2"/>
              <a:buChar char="Ø"/>
              <a:defRPr sz="2000" b="0" i="0" kern="1200">
                <a:solidFill>
                  <a:schemeClr val="bg2">
                    <a:lumMod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buFontTx/>
              <a:buBlip>
                <a:blip r:embed="rId3"/>
              </a:buBlip>
            </a:pPr>
            <a:r>
              <a:rPr kumimoji="1" lang="zh-CN" altLang="en-US" dirty="0"/>
              <a:t> </a:t>
            </a:r>
            <a:r>
              <a:rPr kumimoji="1" lang="en" altLang="zh-CN" dirty="0"/>
              <a:t>Biologically motivated behavior such as learning, reasoning, or evolution (</a:t>
            </a:r>
            <a:r>
              <a:rPr kumimoji="1" lang="en" altLang="zh-CN" dirty="0">
                <a:solidFill>
                  <a:srgbClr val="C00000"/>
                </a:solidFill>
              </a:rPr>
              <a:t>in the sense of approximation</a:t>
            </a:r>
            <a:r>
              <a:rPr kumimoji="1" lang="en" altLang="zh-CN" dirty="0"/>
              <a:t>)</a:t>
            </a:r>
          </a:p>
          <a:p>
            <a:pPr>
              <a:spcBef>
                <a:spcPts val="500"/>
              </a:spcBef>
              <a:buFontTx/>
              <a:buBlip>
                <a:blip r:embed="rId3"/>
              </a:buBlip>
            </a:pPr>
            <a:r>
              <a:rPr kumimoji="1" lang="zh-CN" altLang="en-US" dirty="0"/>
              <a:t> </a:t>
            </a:r>
            <a:r>
              <a:rPr kumimoji="1" lang="en" altLang="zh-CN" dirty="0"/>
              <a:t>Parallel, distributed information processing</a:t>
            </a:r>
          </a:p>
          <a:p>
            <a:pPr>
              <a:spcBef>
                <a:spcPts val="500"/>
              </a:spcBef>
              <a:buFontTx/>
              <a:buBlip>
                <a:blip r:embed="rId3"/>
              </a:buBlip>
            </a:pPr>
            <a:r>
              <a:rPr kumimoji="1" lang="zh-CN" altLang="en-US" dirty="0"/>
              <a:t> </a:t>
            </a:r>
            <a:r>
              <a:rPr kumimoji="1" lang="en" altLang="zh-CN" dirty="0"/>
              <a:t>Mysterious power under real-world complications</a:t>
            </a:r>
          </a:p>
          <a:p>
            <a:pPr marL="0" indent="0">
              <a:spcBef>
                <a:spcPts val="500"/>
              </a:spcBef>
              <a:buFontTx/>
              <a:buNone/>
            </a:pPr>
            <a:endParaRPr kumimoji="1" lang="en" altLang="zh-CN" dirty="0"/>
          </a:p>
          <a:p>
            <a:pPr>
              <a:spcBef>
                <a:spcPts val="500"/>
              </a:spcBef>
              <a:buFontTx/>
              <a:buBlip>
                <a:blip r:embed="rId4"/>
              </a:buBlip>
            </a:pPr>
            <a:r>
              <a:rPr kumimoji="1" lang="zh-CN" altLang="en-US" dirty="0"/>
              <a:t> </a:t>
            </a:r>
            <a:r>
              <a:rPr kumimoji="1" lang="en" altLang="zh-CN" dirty="0"/>
              <a:t>Lack of qualitative analysis</a:t>
            </a:r>
          </a:p>
          <a:p>
            <a:pPr>
              <a:spcBef>
                <a:spcPts val="500"/>
              </a:spcBef>
              <a:buFontTx/>
              <a:buBlip>
                <a:blip r:embed="rId4"/>
              </a:buBlip>
            </a:pPr>
            <a:r>
              <a:rPr kumimoji="1" lang="zh-CN" altLang="en-US" dirty="0"/>
              <a:t> </a:t>
            </a:r>
            <a:r>
              <a:rPr kumimoji="1" lang="en" altLang="zh-CN" dirty="0"/>
              <a:t>Non-repeatable outcomes</a:t>
            </a:r>
          </a:p>
          <a:p>
            <a:pPr>
              <a:spcBef>
                <a:spcPts val="500"/>
              </a:spcBef>
              <a:buFontTx/>
              <a:buBlip>
                <a:blip r:embed="rId4"/>
              </a:buBlip>
            </a:pPr>
            <a:r>
              <a:rPr kumimoji="1" lang="zh-CN" altLang="en-US" dirty="0"/>
              <a:t> </a:t>
            </a:r>
            <a:r>
              <a:rPr kumimoji="1" lang="en" altLang="zh-CN" dirty="0"/>
              <a:t>Stochastic nature</a:t>
            </a:r>
            <a:endParaRPr kumimoji="1" lang="zh-CN" altLang="en-US" dirty="0"/>
          </a:p>
        </p:txBody>
      </p:sp>
      <p:sp>
        <p:nvSpPr>
          <p:cNvPr id="7" name="圆角矩形 6">
            <a:extLst>
              <a:ext uri="{FF2B5EF4-FFF2-40B4-BE49-F238E27FC236}">
                <a16:creationId xmlns:a16="http://schemas.microsoft.com/office/drawing/2014/main" id="{947B8191-4A51-1248-90BC-661D0DDF276B}"/>
              </a:ext>
            </a:extLst>
          </p:cNvPr>
          <p:cNvSpPr/>
          <p:nvPr/>
        </p:nvSpPr>
        <p:spPr>
          <a:xfrm>
            <a:off x="6446134" y="4396435"/>
            <a:ext cx="4328931" cy="1574157"/>
          </a:xfrm>
          <a:prstGeom prst="roundRect">
            <a:avLst/>
          </a:prstGeom>
          <a:solidFill>
            <a:srgbClr val="1F4F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800" dirty="0">
                <a:latin typeface="Calibri Light" panose="020F0302020204030204" pitchFamily="34" charset="0"/>
                <a:cs typeface="Calibri Light" panose="020F0302020204030204" pitchFamily="34" charset="0"/>
              </a:rPr>
              <a:t>Is this a panacea for our modern-day problems?</a:t>
            </a:r>
            <a:endParaRPr lang="en" altLang="zh-CN" dirty="0">
              <a:latin typeface="Calibri Light" panose="020F0302020204030204" pitchFamily="34" charset="0"/>
              <a:cs typeface="Calibri Light" panose="020F0302020204030204" pitchFamily="34" charset="0"/>
            </a:endParaRPr>
          </a:p>
          <a:p>
            <a:pPr algn="ctr"/>
            <a:endParaRPr kumimoji="1" lang="zh-CN" altLang="en-US" dirty="0"/>
          </a:p>
        </p:txBody>
      </p:sp>
      <p:sp>
        <p:nvSpPr>
          <p:cNvPr id="8" name="页脚占位符 2">
            <a:extLst>
              <a:ext uri="{FF2B5EF4-FFF2-40B4-BE49-F238E27FC236}">
                <a16:creationId xmlns:a16="http://schemas.microsoft.com/office/drawing/2014/main" id="{8CF1189E-A5DB-48FA-9B8A-F9819EF80729}"/>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17666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78593-431C-2B42-BFC2-9C025BDFC618}"/>
              </a:ext>
            </a:extLst>
          </p:cNvPr>
          <p:cNvSpPr>
            <a:spLocks noGrp="1"/>
          </p:cNvSpPr>
          <p:nvPr>
            <p:ph type="title"/>
          </p:nvPr>
        </p:nvSpPr>
        <p:spPr/>
        <p:txBody>
          <a:bodyPr/>
          <a:lstStyle/>
          <a:p>
            <a:r>
              <a:rPr kumimoji="1" lang="en" altLang="zh-CN" dirty="0"/>
              <a:t>CI vs. Intelligent Systems (IS)</a:t>
            </a:r>
            <a:endParaRPr kumimoji="1" lang="zh-CN" altLang="en-US" dirty="0"/>
          </a:p>
        </p:txBody>
      </p:sp>
      <p:sp>
        <p:nvSpPr>
          <p:cNvPr id="3" name="内容占位符 2">
            <a:extLst>
              <a:ext uri="{FF2B5EF4-FFF2-40B4-BE49-F238E27FC236}">
                <a16:creationId xmlns:a16="http://schemas.microsoft.com/office/drawing/2014/main" id="{98B06BA7-A0ED-D741-8582-0832312DE7E8}"/>
              </a:ext>
            </a:extLst>
          </p:cNvPr>
          <p:cNvSpPr>
            <a:spLocks noGrp="1"/>
          </p:cNvSpPr>
          <p:nvPr>
            <p:ph idx="1"/>
          </p:nvPr>
        </p:nvSpPr>
        <p:spPr/>
        <p:txBody>
          <a:bodyPr/>
          <a:lstStyle/>
          <a:p>
            <a:r>
              <a:rPr kumimoji="1" lang="en" altLang="zh-CN" dirty="0"/>
              <a:t>IS covers on all aspects of artificial intelligence, focusing on the development of the latest research into practical, fielded applications.</a:t>
            </a:r>
          </a:p>
          <a:p>
            <a:r>
              <a:rPr kumimoji="1" lang="en" altLang="zh-CN" dirty="0"/>
              <a:t>CI, on the other hand, is a collective effort in emerging, fundamental computational paradigms.</a:t>
            </a:r>
          </a:p>
          <a:p>
            <a:endParaRPr kumimoji="1" lang="en" altLang="zh-CN" dirty="0"/>
          </a:p>
          <a:p>
            <a:endParaRPr kumimoji="1" lang="en" altLang="zh-CN" dirty="0"/>
          </a:p>
          <a:p>
            <a:endParaRPr kumimoji="1" lang="zh-CN" altLang="en-US" dirty="0"/>
          </a:p>
        </p:txBody>
      </p:sp>
      <p:sp>
        <p:nvSpPr>
          <p:cNvPr id="5" name="灯片编号占位符 4">
            <a:extLst>
              <a:ext uri="{FF2B5EF4-FFF2-40B4-BE49-F238E27FC236}">
                <a16:creationId xmlns:a16="http://schemas.microsoft.com/office/drawing/2014/main" id="{5D342499-B088-4C4D-8D2C-EAD12743D7D7}"/>
              </a:ext>
            </a:extLst>
          </p:cNvPr>
          <p:cNvSpPr>
            <a:spLocks noGrp="1"/>
          </p:cNvSpPr>
          <p:nvPr>
            <p:ph type="sldNum" sz="quarter" idx="12"/>
          </p:nvPr>
        </p:nvSpPr>
        <p:spPr/>
        <p:txBody>
          <a:bodyPr/>
          <a:lstStyle/>
          <a:p>
            <a:fld id="{48F63A3B-78C7-47BE-AE5E-E10140E04643}" type="slidenum">
              <a:rPr lang="en-US" smtClean="0"/>
              <a:t>27</a:t>
            </a:fld>
            <a:endParaRPr lang="en-US" dirty="0"/>
          </a:p>
        </p:txBody>
      </p:sp>
      <p:pic>
        <p:nvPicPr>
          <p:cNvPr id="6" name="图片 5">
            <a:extLst>
              <a:ext uri="{FF2B5EF4-FFF2-40B4-BE49-F238E27FC236}">
                <a16:creationId xmlns:a16="http://schemas.microsoft.com/office/drawing/2014/main" id="{DBD7E7E2-2EE9-FF47-A6D8-3A487F67A209}"/>
              </a:ext>
            </a:extLst>
          </p:cNvPr>
          <p:cNvPicPr>
            <a:picLocks noChangeAspect="1"/>
          </p:cNvPicPr>
          <p:nvPr/>
        </p:nvPicPr>
        <p:blipFill>
          <a:blip r:embed="rId2"/>
          <a:stretch>
            <a:fillRect/>
          </a:stretch>
        </p:blipFill>
        <p:spPr>
          <a:xfrm>
            <a:off x="5364480" y="3553148"/>
            <a:ext cx="2225040" cy="2966720"/>
          </a:xfrm>
          <a:prstGeom prst="rect">
            <a:avLst/>
          </a:prstGeom>
        </p:spPr>
      </p:pic>
      <p:sp>
        <p:nvSpPr>
          <p:cNvPr id="7" name="页脚占位符 2">
            <a:extLst>
              <a:ext uri="{FF2B5EF4-FFF2-40B4-BE49-F238E27FC236}">
                <a16:creationId xmlns:a16="http://schemas.microsoft.com/office/drawing/2014/main" id="{3E977CEE-3E73-4284-A339-F9801907A4FB}"/>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540037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78593-431C-2B42-BFC2-9C025BDFC618}"/>
              </a:ext>
            </a:extLst>
          </p:cNvPr>
          <p:cNvSpPr>
            <a:spLocks noGrp="1"/>
          </p:cNvSpPr>
          <p:nvPr>
            <p:ph type="title"/>
          </p:nvPr>
        </p:nvSpPr>
        <p:spPr/>
        <p:txBody>
          <a:bodyPr/>
          <a:lstStyle/>
          <a:p>
            <a:r>
              <a:rPr kumimoji="1" lang="it" altLang="zh-CN" dirty="0"/>
              <a:t>CI vs. Artificial Intelligence (AI)</a:t>
            </a:r>
            <a:endParaRPr kumimoji="1" lang="zh-CN" altLang="en-US" dirty="0"/>
          </a:p>
        </p:txBody>
      </p:sp>
      <p:sp>
        <p:nvSpPr>
          <p:cNvPr id="3" name="内容占位符 2">
            <a:extLst>
              <a:ext uri="{FF2B5EF4-FFF2-40B4-BE49-F238E27FC236}">
                <a16:creationId xmlns:a16="http://schemas.microsoft.com/office/drawing/2014/main" id="{98B06BA7-A0ED-D741-8582-0832312DE7E8}"/>
              </a:ext>
            </a:extLst>
          </p:cNvPr>
          <p:cNvSpPr>
            <a:spLocks noGrp="1"/>
          </p:cNvSpPr>
          <p:nvPr>
            <p:ph idx="1"/>
          </p:nvPr>
        </p:nvSpPr>
        <p:spPr/>
        <p:txBody>
          <a:bodyPr/>
          <a:lstStyle/>
          <a:p>
            <a:r>
              <a:rPr kumimoji="1" lang="en" altLang="zh-CN" dirty="0"/>
              <a:t>CI depends upon numerical data supplied by manufacturers and does not rely on “knowledge.”</a:t>
            </a:r>
          </a:p>
          <a:p>
            <a:r>
              <a:rPr kumimoji="1" lang="en" altLang="zh-CN" dirty="0"/>
              <a:t>AI, on the other hand, uses “knowledge tidbits” and these knowledge is derived from human expert.</a:t>
            </a:r>
          </a:p>
          <a:p>
            <a:r>
              <a:rPr kumimoji="1" lang="en" altLang="zh-CN" dirty="0"/>
              <a:t>The knowledge or intelligence exhibited from CI </a:t>
            </a:r>
            <a:br>
              <a:rPr kumimoji="1" lang="en" altLang="zh-CN" dirty="0"/>
            </a:br>
            <a:r>
              <a:rPr kumimoji="1" lang="en" altLang="zh-CN" dirty="0"/>
              <a:t>is self-emerging and spontaneous</a:t>
            </a:r>
            <a:r>
              <a:rPr kumimoji="1" lang="zh-CN" altLang="en-US" dirty="0"/>
              <a:t> </a:t>
            </a:r>
            <a:r>
              <a:rPr kumimoji="1" lang="en" altLang="zh-CN" dirty="0"/>
              <a:t>as opposed to </a:t>
            </a:r>
            <a:br>
              <a:rPr kumimoji="1" lang="en" altLang="zh-CN" dirty="0"/>
            </a:br>
            <a:r>
              <a:rPr kumimoji="1" lang="en" altLang="zh-CN" dirty="0"/>
              <a:t>man-made and artificial from AI.</a:t>
            </a:r>
          </a:p>
          <a:p>
            <a:endParaRPr kumimoji="1" lang="en" altLang="zh-CN" dirty="0"/>
          </a:p>
          <a:p>
            <a:endParaRPr kumimoji="1" lang="zh-CN" altLang="en-US" dirty="0"/>
          </a:p>
        </p:txBody>
      </p:sp>
      <p:sp>
        <p:nvSpPr>
          <p:cNvPr id="5" name="灯片编号占位符 4">
            <a:extLst>
              <a:ext uri="{FF2B5EF4-FFF2-40B4-BE49-F238E27FC236}">
                <a16:creationId xmlns:a16="http://schemas.microsoft.com/office/drawing/2014/main" id="{5D342499-B088-4C4D-8D2C-EAD12743D7D7}"/>
              </a:ext>
            </a:extLst>
          </p:cNvPr>
          <p:cNvSpPr>
            <a:spLocks noGrp="1"/>
          </p:cNvSpPr>
          <p:nvPr>
            <p:ph type="sldNum" sz="quarter" idx="12"/>
          </p:nvPr>
        </p:nvSpPr>
        <p:spPr/>
        <p:txBody>
          <a:bodyPr/>
          <a:lstStyle/>
          <a:p>
            <a:fld id="{48F63A3B-78C7-47BE-AE5E-E10140E04643}" type="slidenum">
              <a:rPr lang="en-US" smtClean="0"/>
              <a:t>28</a:t>
            </a:fld>
            <a:endParaRPr lang="en-US" dirty="0"/>
          </a:p>
        </p:txBody>
      </p:sp>
      <p:pic>
        <p:nvPicPr>
          <p:cNvPr id="7" name="图片 6">
            <a:extLst>
              <a:ext uri="{FF2B5EF4-FFF2-40B4-BE49-F238E27FC236}">
                <a16:creationId xmlns:a16="http://schemas.microsoft.com/office/drawing/2014/main" id="{1A60EEF9-A3BB-7241-B7F8-297A0FCFCB0C}"/>
              </a:ext>
            </a:extLst>
          </p:cNvPr>
          <p:cNvPicPr>
            <a:picLocks noChangeAspect="1"/>
          </p:cNvPicPr>
          <p:nvPr/>
        </p:nvPicPr>
        <p:blipFill>
          <a:blip r:embed="rId2"/>
          <a:stretch>
            <a:fillRect/>
          </a:stretch>
        </p:blipFill>
        <p:spPr>
          <a:xfrm>
            <a:off x="8623299" y="3166479"/>
            <a:ext cx="1955961" cy="2888241"/>
          </a:xfrm>
          <a:prstGeom prst="rect">
            <a:avLst/>
          </a:prstGeom>
        </p:spPr>
      </p:pic>
      <p:sp>
        <p:nvSpPr>
          <p:cNvPr id="8" name="页脚占位符 2">
            <a:extLst>
              <a:ext uri="{FF2B5EF4-FFF2-40B4-BE49-F238E27FC236}">
                <a16:creationId xmlns:a16="http://schemas.microsoft.com/office/drawing/2014/main" id="{902CD51E-5F36-4BF1-A7DC-5CD7C6B90EA0}"/>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72146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C6E7-CE91-DD4D-A6E3-1D4AAF1A37CF}"/>
              </a:ext>
            </a:extLst>
          </p:cNvPr>
          <p:cNvSpPr>
            <a:spLocks noGrp="1"/>
          </p:cNvSpPr>
          <p:nvPr>
            <p:ph type="title"/>
          </p:nvPr>
        </p:nvSpPr>
        <p:spPr/>
        <p:txBody>
          <a:bodyPr/>
          <a:lstStyle/>
          <a:p>
            <a:r>
              <a:rPr kumimoji="1" lang="en-US" altLang="zh-CN" dirty="0"/>
              <a:t>Course</a:t>
            </a:r>
            <a:r>
              <a:rPr kumimoji="1" lang="zh-CN" altLang="en-US" dirty="0"/>
              <a:t> </a:t>
            </a:r>
            <a:r>
              <a:rPr kumimoji="1" lang="en-US" altLang="zh-CN" dirty="0"/>
              <a:t>Policy</a:t>
            </a:r>
            <a:endParaRPr kumimoji="1" lang="zh-CN" altLang="en-US" dirty="0"/>
          </a:p>
        </p:txBody>
      </p:sp>
      <p:sp>
        <p:nvSpPr>
          <p:cNvPr id="3" name="内容占位符 2">
            <a:extLst>
              <a:ext uri="{FF2B5EF4-FFF2-40B4-BE49-F238E27FC236}">
                <a16:creationId xmlns:a16="http://schemas.microsoft.com/office/drawing/2014/main" id="{9C900E3F-7D8B-CF4C-88CF-3A0CBDF60E57}"/>
              </a:ext>
            </a:extLst>
          </p:cNvPr>
          <p:cNvSpPr>
            <a:spLocks noGrp="1"/>
          </p:cNvSpPr>
          <p:nvPr>
            <p:ph idx="1"/>
          </p:nvPr>
        </p:nvSpPr>
        <p:spPr/>
        <p:txBody>
          <a:bodyPr>
            <a:normAutofit fontScale="85000" lnSpcReduction="20000"/>
          </a:bodyPr>
          <a:lstStyle/>
          <a:p>
            <a:r>
              <a:rPr kumimoji="1" lang="en" altLang="zh-CN" dirty="0"/>
              <a:t>Grading</a:t>
            </a:r>
          </a:p>
          <a:p>
            <a:pPr lvl="1"/>
            <a:r>
              <a:rPr kumimoji="1" lang="en" altLang="zh-CN" dirty="0"/>
              <a:t>Attendance </a:t>
            </a:r>
            <a:r>
              <a:rPr kumimoji="1" lang="en-US" altLang="zh-CN" dirty="0"/>
              <a:t>20</a:t>
            </a:r>
            <a:r>
              <a:rPr kumimoji="1" lang="en" altLang="zh-CN" dirty="0"/>
              <a:t>%.   </a:t>
            </a:r>
          </a:p>
          <a:p>
            <a:pPr lvl="1"/>
            <a:r>
              <a:rPr kumimoji="1" lang="en" altLang="zh-CN" dirty="0">
                <a:solidFill>
                  <a:srgbClr val="FF0000"/>
                </a:solidFill>
              </a:rPr>
              <a:t>Performance </a:t>
            </a:r>
            <a:r>
              <a:rPr kumimoji="1" lang="en-US" altLang="zh-CN" dirty="0">
                <a:solidFill>
                  <a:srgbClr val="FF0000"/>
                </a:solidFill>
              </a:rPr>
              <a:t>50</a:t>
            </a:r>
            <a:r>
              <a:rPr kumimoji="1" lang="en" altLang="zh-CN" dirty="0">
                <a:solidFill>
                  <a:srgbClr val="FF0000"/>
                </a:solidFill>
              </a:rPr>
              <a:t>%</a:t>
            </a:r>
            <a:r>
              <a:rPr kumimoji="1" lang="zh-CN" altLang="en-US" dirty="0">
                <a:solidFill>
                  <a:srgbClr val="FF0000"/>
                </a:solidFill>
              </a:rPr>
              <a:t> </a:t>
            </a:r>
            <a:endParaRPr kumimoji="1" lang="en-US" altLang="zh-CN" dirty="0">
              <a:solidFill>
                <a:srgbClr val="FF0000"/>
              </a:solidFill>
            </a:endParaRPr>
          </a:p>
          <a:p>
            <a:pPr marL="457200" lvl="1" indent="0">
              <a:buNone/>
            </a:pPr>
            <a:r>
              <a:rPr kumimoji="1" lang="en-US" altLang="zh-CN" dirty="0"/>
              <a:t> (Homework: 20%, two presentations: 25% and interaction (at least twice): 5%).</a:t>
            </a:r>
            <a:r>
              <a:rPr kumimoji="1" lang="zh-CN" altLang="en-US" dirty="0"/>
              <a:t> </a:t>
            </a:r>
            <a:endParaRPr kumimoji="1" lang="en-US" altLang="zh-CN" dirty="0"/>
          </a:p>
          <a:p>
            <a:pPr lvl="1"/>
            <a:r>
              <a:rPr kumimoji="1" lang="en-US" altLang="zh-CN" dirty="0"/>
              <a:t>Final</a:t>
            </a:r>
            <a:r>
              <a:rPr kumimoji="1" lang="zh-CN" altLang="en-US" dirty="0"/>
              <a:t> </a:t>
            </a:r>
            <a:r>
              <a:rPr kumimoji="1" lang="en-US" altLang="zh-CN" dirty="0"/>
              <a:t>report</a:t>
            </a:r>
            <a:r>
              <a:rPr kumimoji="1" lang="zh-CN" altLang="en-US" dirty="0"/>
              <a:t> </a:t>
            </a:r>
            <a:r>
              <a:rPr kumimoji="1" lang="en-US" altLang="zh-CN" dirty="0"/>
              <a:t>30%.</a:t>
            </a:r>
            <a:endParaRPr kumimoji="1" lang="en" altLang="zh-CN" dirty="0"/>
          </a:p>
          <a:p>
            <a:r>
              <a:rPr kumimoji="1" lang="en" altLang="zh-CN" dirty="0"/>
              <a:t>Attendance</a:t>
            </a:r>
          </a:p>
          <a:p>
            <a:pPr lvl="1"/>
            <a:r>
              <a:rPr kumimoji="1" lang="en" altLang="zh-CN" dirty="0"/>
              <a:t>Attendance record will be sampled randomly and counted toward your grade.</a:t>
            </a:r>
          </a:p>
          <a:p>
            <a:pPr lvl="1"/>
            <a:r>
              <a:rPr kumimoji="1" lang="en" altLang="zh-CN" dirty="0"/>
              <a:t>Students will be expected to attend class. </a:t>
            </a:r>
          </a:p>
          <a:p>
            <a:pPr lvl="1"/>
            <a:r>
              <a:rPr kumimoji="1" lang="en" altLang="zh-CN" dirty="0"/>
              <a:t>Habitual failure to do so will result in a reduced grade</a:t>
            </a:r>
            <a:r>
              <a:rPr kumimoji="1" lang="en-US" altLang="zh-CN" dirty="0"/>
              <a:t>/score</a:t>
            </a:r>
            <a:r>
              <a:rPr kumimoji="1" lang="en" altLang="zh-CN" dirty="0"/>
              <a:t>. </a:t>
            </a:r>
          </a:p>
          <a:p>
            <a:pPr lvl="1"/>
            <a:r>
              <a:rPr kumimoji="1" lang="en" altLang="zh-CN" dirty="0"/>
              <a:t>An incomplete grade will only be given when a student misses a portion of the semester because of illness or accident.</a:t>
            </a:r>
            <a:endParaRPr kumimoji="1" lang="zh-CN" altLang="en-US" dirty="0"/>
          </a:p>
        </p:txBody>
      </p:sp>
      <p:sp>
        <p:nvSpPr>
          <p:cNvPr id="4" name="页脚占位符 3">
            <a:extLst>
              <a:ext uri="{FF2B5EF4-FFF2-40B4-BE49-F238E27FC236}">
                <a16:creationId xmlns:a16="http://schemas.microsoft.com/office/drawing/2014/main" id="{108B0F3E-63F2-AD43-873E-991CBDC702F4}"/>
              </a:ext>
            </a:extLst>
          </p:cNvPr>
          <p:cNvSpPr>
            <a:spLocks noGrp="1"/>
          </p:cNvSpPr>
          <p:nvPr>
            <p:ph type="ftr" sz="quarter" idx="11"/>
          </p:nvPr>
        </p:nvSpPr>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
        <p:nvSpPr>
          <p:cNvPr id="5" name="灯片编号占位符 4">
            <a:extLst>
              <a:ext uri="{FF2B5EF4-FFF2-40B4-BE49-F238E27FC236}">
                <a16:creationId xmlns:a16="http://schemas.microsoft.com/office/drawing/2014/main" id="{BA1ED6E9-D870-3647-99DF-EBE539253672}"/>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811555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51DD2D-D065-784F-8679-53AAE6C32394}"/>
              </a:ext>
            </a:extLst>
          </p:cNvPr>
          <p:cNvSpPr>
            <a:spLocks noGrp="1"/>
          </p:cNvSpPr>
          <p:nvPr>
            <p:ph type="title"/>
          </p:nvPr>
        </p:nvSpPr>
        <p:spPr/>
        <p:txBody>
          <a:bodyPr/>
          <a:lstStyle/>
          <a:p>
            <a:r>
              <a:rPr kumimoji="1" lang="en" altLang="zh-CN" dirty="0"/>
              <a:t>Critical Message Conveyed</a:t>
            </a:r>
            <a:endParaRPr kumimoji="1" lang="zh-CN" altLang="en-US" dirty="0"/>
          </a:p>
        </p:txBody>
      </p:sp>
      <p:sp>
        <p:nvSpPr>
          <p:cNvPr id="4" name="灯片编号占位符 3">
            <a:extLst>
              <a:ext uri="{FF2B5EF4-FFF2-40B4-BE49-F238E27FC236}">
                <a16:creationId xmlns:a16="http://schemas.microsoft.com/office/drawing/2014/main" id="{6A69ED9C-A322-7C43-8546-8CBEA7EF45AD}"/>
              </a:ext>
            </a:extLst>
          </p:cNvPr>
          <p:cNvSpPr>
            <a:spLocks noGrp="1"/>
          </p:cNvSpPr>
          <p:nvPr>
            <p:ph type="sldNum" sz="quarter" idx="12"/>
          </p:nvPr>
        </p:nvSpPr>
        <p:spPr/>
        <p:txBody>
          <a:bodyPr/>
          <a:lstStyle/>
          <a:p>
            <a:fld id="{48F63A3B-78C7-47BE-AE5E-E10140E04643}" type="slidenum">
              <a:rPr lang="en-US" smtClean="0"/>
              <a:t>29</a:t>
            </a:fld>
            <a:endParaRPr lang="en-US" dirty="0"/>
          </a:p>
        </p:txBody>
      </p:sp>
      <p:sp>
        <p:nvSpPr>
          <p:cNvPr id="5" name="文本框 4">
            <a:extLst>
              <a:ext uri="{FF2B5EF4-FFF2-40B4-BE49-F238E27FC236}">
                <a16:creationId xmlns:a16="http://schemas.microsoft.com/office/drawing/2014/main" id="{88EDC86A-7E80-7443-A9F4-4F43763CE831}"/>
              </a:ext>
            </a:extLst>
          </p:cNvPr>
          <p:cNvSpPr txBox="1"/>
          <p:nvPr/>
        </p:nvSpPr>
        <p:spPr>
          <a:xfrm>
            <a:off x="1551007" y="2118720"/>
            <a:ext cx="9302729" cy="2862322"/>
          </a:xfrm>
          <a:prstGeom prst="rect">
            <a:avLst/>
          </a:prstGeom>
          <a:noFill/>
        </p:spPr>
        <p:txBody>
          <a:bodyPr wrap="square" rtlCol="0">
            <a:spAutoFit/>
          </a:bodyPr>
          <a:lstStyle/>
          <a:p>
            <a:pPr algn="ctr"/>
            <a:r>
              <a:rPr kumimoji="1" lang="en" altLang="zh-CN" sz="3600" dirty="0">
                <a:solidFill>
                  <a:srgbClr val="163B76"/>
                </a:solidFill>
                <a:latin typeface="Calibri Light" panose="020F0502020204030204" pitchFamily="34" charset="0"/>
                <a:cs typeface="Calibri Light" panose="020F0502020204030204" pitchFamily="34" charset="0"/>
              </a:rPr>
              <a:t>Any nature-inspired</a:t>
            </a:r>
            <a:r>
              <a:rPr kumimoji="1" lang="zh-CN" altLang="en-US" sz="3600" dirty="0">
                <a:solidFill>
                  <a:srgbClr val="163B76"/>
                </a:solidFill>
                <a:latin typeface="Calibri Light" panose="020F0502020204030204" pitchFamily="34" charset="0"/>
                <a:cs typeface="Calibri Light" panose="020F0502020204030204" pitchFamily="34" charset="0"/>
              </a:rPr>
              <a:t> </a:t>
            </a:r>
            <a:r>
              <a:rPr kumimoji="1" lang="en" altLang="zh-CN" sz="3600" dirty="0">
                <a:solidFill>
                  <a:srgbClr val="163B76"/>
                </a:solidFill>
                <a:latin typeface="Calibri Light" panose="020F0502020204030204" pitchFamily="34" charset="0"/>
                <a:cs typeface="Calibri Light" panose="020F0502020204030204" pitchFamily="34" charset="0"/>
              </a:rPr>
              <a:t>computational paradigms</a:t>
            </a:r>
          </a:p>
          <a:p>
            <a:pPr algn="ctr"/>
            <a:r>
              <a:rPr kumimoji="1" lang="en" altLang="zh-CN" sz="3600" dirty="0">
                <a:solidFill>
                  <a:srgbClr val="163B76"/>
                </a:solidFill>
                <a:latin typeface="Calibri Light" panose="020F0502020204030204" pitchFamily="34" charset="0"/>
                <a:cs typeface="Calibri Light" panose="020F0502020204030204" pitchFamily="34" charset="0"/>
              </a:rPr>
              <a:t>for problem solving…</a:t>
            </a:r>
          </a:p>
          <a:p>
            <a:pPr algn="ctr"/>
            <a:r>
              <a:rPr kumimoji="1" lang="en-US" altLang="zh-CN" sz="3600" dirty="0">
                <a:solidFill>
                  <a:srgbClr val="163B76"/>
                </a:solidFill>
                <a:latin typeface="Calibri Light" panose="020F0502020204030204" pitchFamily="34" charset="0"/>
                <a:cs typeface="Calibri Light" panose="020F0502020204030204" pitchFamily="34" charset="0"/>
              </a:rPr>
              <a:t>i</a:t>
            </a:r>
            <a:r>
              <a:rPr kumimoji="1" lang="en" altLang="zh-CN" sz="3600" dirty="0">
                <a:solidFill>
                  <a:srgbClr val="163B76"/>
                </a:solidFill>
                <a:latin typeface="Calibri Light" panose="020F0502020204030204" pitchFamily="34" charset="0"/>
                <a:cs typeface="Calibri Light" panose="020F0502020204030204" pitchFamily="34" charset="0"/>
              </a:rPr>
              <a:t>s</a:t>
            </a:r>
          </a:p>
          <a:p>
            <a:pPr algn="ctr"/>
            <a:endParaRPr kumimoji="1" lang="en" altLang="zh-CN" sz="3600" dirty="0">
              <a:solidFill>
                <a:srgbClr val="163B76"/>
              </a:solidFill>
            </a:endParaRPr>
          </a:p>
          <a:p>
            <a:pPr algn="ctr"/>
            <a:r>
              <a:rPr kumimoji="1" lang="en" altLang="zh-CN" sz="3600" u="sng" dirty="0">
                <a:solidFill>
                  <a:srgbClr val="163B76"/>
                </a:solidFill>
              </a:rPr>
              <a:t>Computational Intelligence</a:t>
            </a:r>
            <a:endParaRPr kumimoji="1" lang="zh-CN" altLang="en-US" sz="3600" u="sng" dirty="0">
              <a:solidFill>
                <a:srgbClr val="163B76"/>
              </a:solidFill>
            </a:endParaRPr>
          </a:p>
        </p:txBody>
      </p:sp>
      <p:sp>
        <p:nvSpPr>
          <p:cNvPr id="6" name="页脚占位符 2">
            <a:extLst>
              <a:ext uri="{FF2B5EF4-FFF2-40B4-BE49-F238E27FC236}">
                <a16:creationId xmlns:a16="http://schemas.microsoft.com/office/drawing/2014/main" id="{3A09972F-9D44-463A-A2B5-7AF2D6DA531B}"/>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2485144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457FC-B860-664D-BF0B-1EFEF7EBAFB6}"/>
              </a:ext>
            </a:extLst>
          </p:cNvPr>
          <p:cNvSpPr>
            <a:spLocks noGrp="1"/>
          </p:cNvSpPr>
          <p:nvPr>
            <p:ph type="title"/>
          </p:nvPr>
        </p:nvSpPr>
        <p:spPr/>
        <p:txBody>
          <a:bodyPr/>
          <a:lstStyle/>
          <a:p>
            <a:r>
              <a:rPr lang="en-US" altLang="zh-CN" dirty="0"/>
              <a:t>Review</a:t>
            </a:r>
            <a:endParaRPr kumimoji="1" lang="zh-CN" altLang="en-US" dirty="0"/>
          </a:p>
        </p:txBody>
      </p:sp>
      <p:sp>
        <p:nvSpPr>
          <p:cNvPr id="3" name="内容占位符 2">
            <a:extLst>
              <a:ext uri="{FF2B5EF4-FFF2-40B4-BE49-F238E27FC236}">
                <a16:creationId xmlns:a16="http://schemas.microsoft.com/office/drawing/2014/main" id="{A35E7AD6-D444-F945-A9F8-1161C53F356B}"/>
              </a:ext>
            </a:extLst>
          </p:cNvPr>
          <p:cNvSpPr>
            <a:spLocks noGrp="1"/>
          </p:cNvSpPr>
          <p:nvPr>
            <p:ph idx="1"/>
          </p:nvPr>
        </p:nvSpPr>
        <p:spPr>
          <a:xfrm>
            <a:off x="838201" y="1828800"/>
            <a:ext cx="10515599" cy="3387987"/>
          </a:xfrm>
        </p:spPr>
        <p:txBody>
          <a:bodyPr>
            <a:normAutofit fontScale="77500" lnSpcReduction="20000"/>
          </a:bodyPr>
          <a:lstStyle/>
          <a:p>
            <a:pPr>
              <a:buFont typeface="Arial" panose="020B0604020202020204" pitchFamily="34" charset="0"/>
              <a:buChar char="•"/>
            </a:pPr>
            <a:r>
              <a:rPr kumimoji="1" lang="en-US" altLang="zh-CN" b="1" dirty="0"/>
              <a:t>Classification</a:t>
            </a:r>
            <a:r>
              <a:rPr kumimoji="1" lang="zh-CN" altLang="en-US" b="1" dirty="0"/>
              <a:t>：</a:t>
            </a:r>
            <a:r>
              <a:rPr kumimoji="1" lang="en-US" altLang="zh-CN" dirty="0"/>
              <a:t>Computational intelligence consists of three main components: artificial neural networks, fuzzy logic, and evolutionary computation.</a:t>
            </a:r>
          </a:p>
          <a:p>
            <a:pPr>
              <a:buFont typeface="Arial" panose="020B0604020202020204" pitchFamily="34" charset="0"/>
              <a:buChar char="•"/>
            </a:pPr>
            <a:r>
              <a:rPr kumimoji="1" lang="en" altLang="zh-CN" b="1" dirty="0"/>
              <a:t>Common Characteristics</a:t>
            </a:r>
            <a:r>
              <a:rPr kumimoji="1" lang="zh-CN" altLang="en-US" b="1" dirty="0"/>
              <a:t>：</a:t>
            </a:r>
            <a:r>
              <a:rPr kumimoji="1" lang="en-US" altLang="zh-CN" dirty="0"/>
              <a:t>Biologically motivated behavior such as learning, reasoning, or evolution (in the sense of approximation)</a:t>
            </a:r>
            <a:r>
              <a:rPr kumimoji="1" lang="zh-CN" altLang="en-US" dirty="0"/>
              <a:t>、</a:t>
            </a:r>
            <a:r>
              <a:rPr kumimoji="1" lang="en-US" altLang="zh-CN" dirty="0"/>
              <a:t>parallel, distributed information processing</a:t>
            </a:r>
            <a:r>
              <a:rPr kumimoji="1" lang="zh-CN" altLang="en-US" dirty="0"/>
              <a:t> </a:t>
            </a:r>
            <a:r>
              <a:rPr kumimoji="1" lang="en-US" altLang="zh-CN" dirty="0"/>
              <a:t>and mysterious power under real-world complications.</a:t>
            </a:r>
          </a:p>
          <a:p>
            <a:pPr>
              <a:buFont typeface="Arial" panose="020B0604020202020204" pitchFamily="34" charset="0"/>
              <a:buChar char="•"/>
            </a:pPr>
            <a:r>
              <a:rPr lang="en-US" altLang="zh-CN" b="1" dirty="0"/>
              <a:t>Comparison</a:t>
            </a:r>
            <a:r>
              <a:rPr kumimoji="1" lang="en" altLang="zh-CN" b="1" dirty="0"/>
              <a:t>: </a:t>
            </a:r>
            <a:r>
              <a:rPr kumimoji="1" lang="en" altLang="zh-CN" dirty="0"/>
              <a:t>CI vs. Intelligent Systems (IS) and </a:t>
            </a:r>
            <a:r>
              <a:rPr kumimoji="1" lang="it" altLang="zh-CN" dirty="0"/>
              <a:t>CI vs. Artificial Intelligence (AI).</a:t>
            </a:r>
            <a:endParaRPr kumimoji="1" lang="en-US" altLang="zh-CN" dirty="0"/>
          </a:p>
          <a:p>
            <a:pPr>
              <a:buFont typeface="Arial" panose="020B0604020202020204" pitchFamily="34" charset="0"/>
              <a:buChar char="•"/>
            </a:pPr>
            <a:endParaRPr kumimoji="1" lang="zh-CN" altLang="en-US" dirty="0"/>
          </a:p>
        </p:txBody>
      </p:sp>
      <p:sp>
        <p:nvSpPr>
          <p:cNvPr id="5" name="灯片编号占位符 4">
            <a:extLst>
              <a:ext uri="{FF2B5EF4-FFF2-40B4-BE49-F238E27FC236}">
                <a16:creationId xmlns:a16="http://schemas.microsoft.com/office/drawing/2014/main" id="{08B46FFB-C7D8-E44C-959C-E43C4FE4B297}"/>
              </a:ext>
            </a:extLst>
          </p:cNvPr>
          <p:cNvSpPr>
            <a:spLocks noGrp="1"/>
          </p:cNvSpPr>
          <p:nvPr>
            <p:ph type="sldNum" sz="quarter" idx="12"/>
          </p:nvPr>
        </p:nvSpPr>
        <p:spPr/>
        <p:txBody>
          <a:bodyPr/>
          <a:lstStyle/>
          <a:p>
            <a:fld id="{48F63A3B-78C7-47BE-AE5E-E10140E04643}" type="slidenum">
              <a:rPr lang="en-US" smtClean="0"/>
              <a:t>30</a:t>
            </a:fld>
            <a:endParaRPr lang="en-US" dirty="0"/>
          </a:p>
        </p:txBody>
      </p:sp>
      <p:sp>
        <p:nvSpPr>
          <p:cNvPr id="9" name="页脚占位符 2">
            <a:extLst>
              <a:ext uri="{FF2B5EF4-FFF2-40B4-BE49-F238E27FC236}">
                <a16:creationId xmlns:a16="http://schemas.microsoft.com/office/drawing/2014/main" id="{21702B16-E54E-4C1F-9B87-7B54FF398CC1}"/>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90707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5B0DE-03C1-324A-B374-D3A147C6B207}"/>
              </a:ext>
            </a:extLst>
          </p:cNvPr>
          <p:cNvSpPr>
            <a:spLocks noGrp="1"/>
          </p:cNvSpPr>
          <p:nvPr>
            <p:ph type="title"/>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77BD338-20DA-EF47-8426-D630C7D11DB7}"/>
              </a:ext>
            </a:extLst>
          </p:cNvPr>
          <p:cNvSpPr>
            <a:spLocks noGrp="1"/>
          </p:cNvSpPr>
          <p:nvPr>
            <p:ph type="sldNum" sz="quarter" idx="12"/>
          </p:nvPr>
        </p:nvSpPr>
        <p:spPr/>
        <p:txBody>
          <a:bodyPr/>
          <a:lstStyle/>
          <a:p>
            <a:fld id="{48F63A3B-78C7-47BE-AE5E-E10140E04643}" type="slidenum">
              <a:rPr lang="en-US" smtClean="0"/>
              <a:t>31</a:t>
            </a:fld>
            <a:endParaRPr lang="en-US" dirty="0"/>
          </a:p>
        </p:txBody>
      </p:sp>
      <p:sp>
        <p:nvSpPr>
          <p:cNvPr id="5" name="文本框 4">
            <a:extLst>
              <a:ext uri="{FF2B5EF4-FFF2-40B4-BE49-F238E27FC236}">
                <a16:creationId xmlns:a16="http://schemas.microsoft.com/office/drawing/2014/main" id="{6CC9F370-02B1-DD4B-B1B2-58BDBB574858}"/>
              </a:ext>
            </a:extLst>
          </p:cNvPr>
          <p:cNvSpPr txBox="1"/>
          <p:nvPr/>
        </p:nvSpPr>
        <p:spPr>
          <a:xfrm>
            <a:off x="1738311" y="2118720"/>
            <a:ext cx="9115425" cy="2246769"/>
          </a:xfrm>
          <a:prstGeom prst="rect">
            <a:avLst/>
          </a:prstGeom>
          <a:noFill/>
        </p:spPr>
        <p:txBody>
          <a:bodyPr wrap="square" rtlCol="0">
            <a:spAutoFit/>
          </a:bodyPr>
          <a:lstStyle/>
          <a:p>
            <a:pPr algn="ctr"/>
            <a:r>
              <a:rPr kumimoji="1" lang="en" altLang="zh-CN" sz="5000" dirty="0">
                <a:solidFill>
                  <a:srgbClr val="163B76"/>
                </a:solidFill>
              </a:rPr>
              <a:t>I</a:t>
            </a:r>
            <a:r>
              <a:rPr kumimoji="1" lang="en" altLang="zh-CN" sz="3600" dirty="0">
                <a:solidFill>
                  <a:srgbClr val="163B76"/>
                </a:solidFill>
              </a:rPr>
              <a:t>EEE</a:t>
            </a:r>
            <a:r>
              <a:rPr kumimoji="1" lang="en" altLang="zh-CN" sz="5000" dirty="0">
                <a:solidFill>
                  <a:srgbClr val="163B76"/>
                </a:solidFill>
              </a:rPr>
              <a:t> C</a:t>
            </a:r>
            <a:r>
              <a:rPr kumimoji="1" lang="en" altLang="zh-CN" sz="3600" dirty="0">
                <a:solidFill>
                  <a:srgbClr val="163B76"/>
                </a:solidFill>
              </a:rPr>
              <a:t>OMPUTATIONAL</a:t>
            </a:r>
            <a:r>
              <a:rPr kumimoji="1" lang="en" altLang="zh-CN" sz="5000" dirty="0">
                <a:solidFill>
                  <a:srgbClr val="163B76"/>
                </a:solidFill>
              </a:rPr>
              <a:t> I</a:t>
            </a:r>
            <a:r>
              <a:rPr kumimoji="1" lang="en" altLang="zh-CN" sz="3600" dirty="0">
                <a:solidFill>
                  <a:srgbClr val="163B76"/>
                </a:solidFill>
              </a:rPr>
              <a:t>NTELLIGENCE</a:t>
            </a:r>
            <a:r>
              <a:rPr kumimoji="1" lang="en" altLang="zh-CN" sz="5000" dirty="0">
                <a:solidFill>
                  <a:srgbClr val="163B76"/>
                </a:solidFill>
              </a:rPr>
              <a:t> S</a:t>
            </a:r>
            <a:r>
              <a:rPr kumimoji="1" lang="en" altLang="zh-CN" sz="3600" dirty="0">
                <a:solidFill>
                  <a:srgbClr val="163B76"/>
                </a:solidFill>
              </a:rPr>
              <a:t>OCEITY</a:t>
            </a:r>
          </a:p>
          <a:p>
            <a:pPr algn="ctr"/>
            <a:r>
              <a:rPr kumimoji="1" lang="en-US" altLang="zh-CN" sz="4000" dirty="0">
                <a:solidFill>
                  <a:srgbClr val="163B76"/>
                </a:solidFill>
              </a:rPr>
              <a:t>……..</a:t>
            </a:r>
            <a:endParaRPr kumimoji="1" lang="zh-CN" altLang="en-US" dirty="0">
              <a:solidFill>
                <a:srgbClr val="163B76"/>
              </a:solidFill>
            </a:endParaRPr>
          </a:p>
        </p:txBody>
      </p:sp>
      <p:pic>
        <p:nvPicPr>
          <p:cNvPr id="6" name="图片 5">
            <a:extLst>
              <a:ext uri="{FF2B5EF4-FFF2-40B4-BE49-F238E27FC236}">
                <a16:creationId xmlns:a16="http://schemas.microsoft.com/office/drawing/2014/main" id="{408D1B65-989B-2A4C-BB9D-215FA4A05581}"/>
              </a:ext>
            </a:extLst>
          </p:cNvPr>
          <p:cNvPicPr>
            <a:picLocks noChangeAspect="1"/>
          </p:cNvPicPr>
          <p:nvPr/>
        </p:nvPicPr>
        <p:blipFill>
          <a:blip r:embed="rId2"/>
          <a:stretch>
            <a:fillRect/>
          </a:stretch>
        </p:blipFill>
        <p:spPr>
          <a:xfrm>
            <a:off x="5094947" y="4826394"/>
            <a:ext cx="2002106" cy="1001053"/>
          </a:xfrm>
          <a:prstGeom prst="rect">
            <a:avLst/>
          </a:prstGeom>
        </p:spPr>
      </p:pic>
      <p:sp>
        <p:nvSpPr>
          <p:cNvPr id="7" name="页脚占位符 2">
            <a:extLst>
              <a:ext uri="{FF2B5EF4-FFF2-40B4-BE49-F238E27FC236}">
                <a16:creationId xmlns:a16="http://schemas.microsoft.com/office/drawing/2014/main" id="{4B5E55EB-2D53-4E89-B314-FA6C0145912A}"/>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695816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57820-7ABF-1647-BB97-DECBFC82144C}"/>
              </a:ext>
            </a:extLst>
          </p:cNvPr>
          <p:cNvSpPr>
            <a:spLocks noGrp="1"/>
          </p:cNvSpPr>
          <p:nvPr>
            <p:ph type="title"/>
          </p:nvPr>
        </p:nvSpPr>
        <p:spPr/>
        <p:txBody>
          <a:bodyPr/>
          <a:lstStyle/>
          <a:p>
            <a:r>
              <a:rPr kumimoji="1" lang="en-US" altLang="zh-CN" dirty="0"/>
              <a:t>IEEE</a:t>
            </a:r>
            <a:endParaRPr kumimoji="1" lang="zh-CN" altLang="en-US" dirty="0"/>
          </a:p>
        </p:txBody>
      </p:sp>
      <p:sp>
        <p:nvSpPr>
          <p:cNvPr id="4" name="灯片编号占位符 3">
            <a:extLst>
              <a:ext uri="{FF2B5EF4-FFF2-40B4-BE49-F238E27FC236}">
                <a16:creationId xmlns:a16="http://schemas.microsoft.com/office/drawing/2014/main" id="{4C1472CD-BB5B-904F-ADCC-2619FBFFF306}"/>
              </a:ext>
            </a:extLst>
          </p:cNvPr>
          <p:cNvSpPr>
            <a:spLocks noGrp="1"/>
          </p:cNvSpPr>
          <p:nvPr>
            <p:ph type="sldNum" sz="quarter" idx="12"/>
          </p:nvPr>
        </p:nvSpPr>
        <p:spPr/>
        <p:txBody>
          <a:bodyPr/>
          <a:lstStyle/>
          <a:p>
            <a:fld id="{48F63A3B-78C7-47BE-AE5E-E10140E04643}" type="slidenum">
              <a:rPr lang="en-US" smtClean="0"/>
              <a:t>32</a:t>
            </a:fld>
            <a:endParaRPr lang="en-US" dirty="0"/>
          </a:p>
        </p:txBody>
      </p:sp>
      <p:pic>
        <p:nvPicPr>
          <p:cNvPr id="5" name="图片 4">
            <a:extLst>
              <a:ext uri="{FF2B5EF4-FFF2-40B4-BE49-F238E27FC236}">
                <a16:creationId xmlns:a16="http://schemas.microsoft.com/office/drawing/2014/main" id="{CE8FBC87-56EC-4F48-A698-4B139D0D683D}"/>
              </a:ext>
            </a:extLst>
          </p:cNvPr>
          <p:cNvPicPr>
            <a:picLocks noChangeAspect="1"/>
          </p:cNvPicPr>
          <p:nvPr/>
        </p:nvPicPr>
        <p:blipFill rotWithShape="1">
          <a:blip r:embed="rId2"/>
          <a:srcRect l="1" r="771"/>
          <a:stretch/>
        </p:blipFill>
        <p:spPr>
          <a:xfrm>
            <a:off x="955876" y="1036668"/>
            <a:ext cx="10306291" cy="5370451"/>
          </a:xfrm>
          <a:prstGeom prst="rect">
            <a:avLst/>
          </a:prstGeom>
        </p:spPr>
      </p:pic>
      <p:sp>
        <p:nvSpPr>
          <p:cNvPr id="6" name="页脚占位符 2">
            <a:extLst>
              <a:ext uri="{FF2B5EF4-FFF2-40B4-BE49-F238E27FC236}">
                <a16:creationId xmlns:a16="http://schemas.microsoft.com/office/drawing/2014/main" id="{3F88C0E2-B6EC-4EF8-B6BB-24C11012E580}"/>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480818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6C677-B472-964D-897F-6C40C636F336}"/>
              </a:ext>
            </a:extLst>
          </p:cNvPr>
          <p:cNvSpPr>
            <a:spLocks noGrp="1"/>
          </p:cNvSpPr>
          <p:nvPr>
            <p:ph type="title"/>
          </p:nvPr>
        </p:nvSpPr>
        <p:spPr/>
        <p:txBody>
          <a:bodyPr/>
          <a:lstStyle/>
          <a:p>
            <a:r>
              <a:rPr kumimoji="1" lang="en" altLang="zh-CN" dirty="0"/>
              <a:t>IEEE Divisions</a:t>
            </a:r>
            <a:endParaRPr kumimoji="1" lang="zh-CN" altLang="en-US" dirty="0"/>
          </a:p>
        </p:txBody>
      </p:sp>
      <p:sp>
        <p:nvSpPr>
          <p:cNvPr id="3" name="内容占位符 2">
            <a:extLst>
              <a:ext uri="{FF2B5EF4-FFF2-40B4-BE49-F238E27FC236}">
                <a16:creationId xmlns:a16="http://schemas.microsoft.com/office/drawing/2014/main" id="{6E5CEE79-67CD-F048-BE38-697CB4926097}"/>
              </a:ext>
            </a:extLst>
          </p:cNvPr>
          <p:cNvSpPr>
            <a:spLocks noGrp="1"/>
          </p:cNvSpPr>
          <p:nvPr>
            <p:ph idx="1"/>
          </p:nvPr>
        </p:nvSpPr>
        <p:spPr/>
        <p:txBody>
          <a:bodyPr>
            <a:normAutofit fontScale="70000" lnSpcReduction="20000"/>
          </a:bodyPr>
          <a:lstStyle/>
          <a:p>
            <a:r>
              <a:rPr kumimoji="1" lang="en" altLang="zh-CN" dirty="0"/>
              <a:t>Circuits and Devices</a:t>
            </a:r>
          </a:p>
          <a:p>
            <a:r>
              <a:rPr kumimoji="1" lang="en" altLang="zh-CN" dirty="0"/>
              <a:t>Industrial Applications</a:t>
            </a:r>
          </a:p>
          <a:p>
            <a:r>
              <a:rPr kumimoji="1" lang="en" altLang="zh-CN" dirty="0"/>
              <a:t>Communications Technology</a:t>
            </a:r>
          </a:p>
          <a:p>
            <a:r>
              <a:rPr kumimoji="1" lang="en" altLang="zh-CN" dirty="0"/>
              <a:t>Electromagnetics and Radiation</a:t>
            </a:r>
          </a:p>
          <a:p>
            <a:r>
              <a:rPr kumimoji="1" lang="en" altLang="zh-CN" dirty="0"/>
              <a:t>Computer</a:t>
            </a:r>
          </a:p>
          <a:p>
            <a:r>
              <a:rPr kumimoji="1" lang="en" altLang="zh-CN" dirty="0"/>
              <a:t>Engineering &amp; Human Environment</a:t>
            </a:r>
          </a:p>
          <a:p>
            <a:r>
              <a:rPr kumimoji="1" lang="en" altLang="zh-CN" dirty="0"/>
              <a:t>Energy and Power Engineering</a:t>
            </a:r>
          </a:p>
          <a:p>
            <a:r>
              <a:rPr kumimoji="1" lang="en" altLang="zh-CN" dirty="0"/>
              <a:t>Computer</a:t>
            </a:r>
          </a:p>
          <a:p>
            <a:r>
              <a:rPr kumimoji="1" lang="en" altLang="zh-CN" dirty="0"/>
              <a:t>Signals and Applications</a:t>
            </a:r>
          </a:p>
          <a:p>
            <a:r>
              <a:rPr kumimoji="1" lang="en" altLang="zh-CN" dirty="0"/>
              <a:t>Systems and Control</a:t>
            </a:r>
            <a:endParaRPr kumimoji="1" lang="zh-CN" altLang="en-US" dirty="0"/>
          </a:p>
        </p:txBody>
      </p:sp>
      <p:sp>
        <p:nvSpPr>
          <p:cNvPr id="5" name="灯片编号占位符 4">
            <a:extLst>
              <a:ext uri="{FF2B5EF4-FFF2-40B4-BE49-F238E27FC236}">
                <a16:creationId xmlns:a16="http://schemas.microsoft.com/office/drawing/2014/main" id="{FCA1240A-45C5-C448-A483-DB1F8CACCA42}"/>
              </a:ext>
            </a:extLst>
          </p:cNvPr>
          <p:cNvSpPr>
            <a:spLocks noGrp="1"/>
          </p:cNvSpPr>
          <p:nvPr>
            <p:ph type="sldNum" sz="quarter" idx="12"/>
          </p:nvPr>
        </p:nvSpPr>
        <p:spPr/>
        <p:txBody>
          <a:bodyPr/>
          <a:lstStyle/>
          <a:p>
            <a:fld id="{48F63A3B-78C7-47BE-AE5E-E10140E04643}" type="slidenum">
              <a:rPr lang="en-US" smtClean="0"/>
              <a:t>33</a:t>
            </a:fld>
            <a:endParaRPr lang="en-US" dirty="0"/>
          </a:p>
        </p:txBody>
      </p:sp>
      <p:sp>
        <p:nvSpPr>
          <p:cNvPr id="8" name="文本框 7">
            <a:extLst>
              <a:ext uri="{FF2B5EF4-FFF2-40B4-BE49-F238E27FC236}">
                <a16:creationId xmlns:a16="http://schemas.microsoft.com/office/drawing/2014/main" id="{EEED9073-CDC9-2D41-87FD-352512A691C4}"/>
              </a:ext>
            </a:extLst>
          </p:cNvPr>
          <p:cNvSpPr txBox="1"/>
          <p:nvPr/>
        </p:nvSpPr>
        <p:spPr>
          <a:xfrm>
            <a:off x="5986323" y="1487565"/>
            <a:ext cx="5248553" cy="30033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spcAft>
                <a:spcPts val="500"/>
              </a:spcAft>
            </a:pPr>
            <a:r>
              <a:rPr kumimoji="1" lang="en" altLang="zh-CN" sz="2000" i="1" u="sng" dirty="0">
                <a:solidFill>
                  <a:srgbClr val="1F4F9C"/>
                </a:solidFill>
              </a:rPr>
              <a:t>Computational Intelligence Society</a:t>
            </a:r>
          </a:p>
          <a:p>
            <a:pPr>
              <a:spcAft>
                <a:spcPts val="500"/>
              </a:spcAft>
            </a:pPr>
            <a:r>
              <a:rPr kumimoji="1" lang="en" altLang="zh-CN" sz="2000" dirty="0">
                <a:solidFill>
                  <a:srgbClr val="1F4F9C"/>
                </a:solidFill>
              </a:rPr>
              <a:t>Control Systems Society</a:t>
            </a:r>
          </a:p>
          <a:p>
            <a:pPr>
              <a:spcAft>
                <a:spcPts val="500"/>
              </a:spcAft>
            </a:pPr>
            <a:r>
              <a:rPr kumimoji="1" lang="en" altLang="zh-CN" sz="2000" dirty="0">
                <a:solidFill>
                  <a:srgbClr val="1F4F9C"/>
                </a:solidFill>
              </a:rPr>
              <a:t>Engineering in Medicine and Biology Society</a:t>
            </a:r>
          </a:p>
          <a:p>
            <a:pPr>
              <a:spcAft>
                <a:spcPts val="500"/>
              </a:spcAft>
            </a:pPr>
            <a:r>
              <a:rPr kumimoji="1" lang="en" altLang="zh-CN" sz="2000" dirty="0">
                <a:solidFill>
                  <a:srgbClr val="1F4F9C"/>
                </a:solidFill>
              </a:rPr>
              <a:t>Photonics Society</a:t>
            </a:r>
          </a:p>
          <a:p>
            <a:pPr>
              <a:spcAft>
                <a:spcPts val="500"/>
              </a:spcAft>
            </a:pPr>
            <a:r>
              <a:rPr kumimoji="1" lang="en" altLang="zh-CN" sz="2000" dirty="0">
                <a:solidFill>
                  <a:srgbClr val="1F4F9C"/>
                </a:solidFill>
              </a:rPr>
              <a:t>Robotics and Automation Society</a:t>
            </a:r>
          </a:p>
          <a:p>
            <a:pPr>
              <a:spcAft>
                <a:spcPts val="500"/>
              </a:spcAft>
            </a:pPr>
            <a:r>
              <a:rPr kumimoji="1" lang="en" altLang="zh-CN" sz="2000" dirty="0">
                <a:solidFill>
                  <a:srgbClr val="1F4F9C"/>
                </a:solidFill>
              </a:rPr>
              <a:t>Systems, Man and Cybernetics Society</a:t>
            </a:r>
          </a:p>
          <a:p>
            <a:pPr>
              <a:spcAft>
                <a:spcPts val="500"/>
              </a:spcAft>
            </a:pPr>
            <a:r>
              <a:rPr kumimoji="1" lang="en" altLang="zh-CN" sz="2000" dirty="0">
                <a:solidFill>
                  <a:srgbClr val="1F4F9C"/>
                </a:solidFill>
              </a:rPr>
              <a:t>Biometrics Council</a:t>
            </a:r>
          </a:p>
          <a:p>
            <a:pPr>
              <a:spcAft>
                <a:spcPts val="500"/>
              </a:spcAft>
            </a:pPr>
            <a:r>
              <a:rPr kumimoji="1" lang="en" altLang="zh-CN" sz="2000" dirty="0">
                <a:solidFill>
                  <a:srgbClr val="1F4F9C"/>
                </a:solidFill>
              </a:rPr>
              <a:t>Systems Council</a:t>
            </a:r>
            <a:endParaRPr kumimoji="1" lang="zh-CN" altLang="en-US" sz="2000" dirty="0">
              <a:solidFill>
                <a:srgbClr val="1F4F9C"/>
              </a:solidFill>
            </a:endParaRPr>
          </a:p>
        </p:txBody>
      </p:sp>
      <p:sp>
        <p:nvSpPr>
          <p:cNvPr id="11" name="右箭头 10">
            <a:extLst>
              <a:ext uri="{FF2B5EF4-FFF2-40B4-BE49-F238E27FC236}">
                <a16:creationId xmlns:a16="http://schemas.microsoft.com/office/drawing/2014/main" id="{ECA2F0E9-DAB2-4E4F-B4B0-57BE22580F26}"/>
              </a:ext>
            </a:extLst>
          </p:cNvPr>
          <p:cNvSpPr/>
          <p:nvPr/>
        </p:nvSpPr>
        <p:spPr>
          <a:xfrm rot="19488055">
            <a:off x="3488548" y="4878034"/>
            <a:ext cx="2613267" cy="450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页脚占位符 2">
            <a:extLst>
              <a:ext uri="{FF2B5EF4-FFF2-40B4-BE49-F238E27FC236}">
                <a16:creationId xmlns:a16="http://schemas.microsoft.com/office/drawing/2014/main" id="{3A787121-66E5-4B2E-989E-5BE33B5B2067}"/>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966608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99731-A2BA-4B4B-993A-BF5B8719CDD9}"/>
              </a:ext>
            </a:extLst>
          </p:cNvPr>
          <p:cNvSpPr>
            <a:spLocks noGrp="1"/>
          </p:cNvSpPr>
          <p:nvPr>
            <p:ph type="title"/>
          </p:nvPr>
        </p:nvSpPr>
        <p:spPr/>
        <p:txBody>
          <a:bodyPr>
            <a:normAutofit/>
          </a:bodyPr>
          <a:lstStyle/>
          <a:p>
            <a:r>
              <a:rPr lang="en" altLang="zh-CN" b="1" dirty="0"/>
              <a:t>IEEE Regions</a:t>
            </a:r>
            <a:endParaRPr kumimoji="1" lang="zh-CN" altLang="en-US" dirty="0"/>
          </a:p>
        </p:txBody>
      </p:sp>
      <p:sp>
        <p:nvSpPr>
          <p:cNvPr id="4" name="灯片编号占位符 3">
            <a:extLst>
              <a:ext uri="{FF2B5EF4-FFF2-40B4-BE49-F238E27FC236}">
                <a16:creationId xmlns:a16="http://schemas.microsoft.com/office/drawing/2014/main" id="{BC00FD8A-5D57-AA47-BB7B-43BDCC30CFB3}"/>
              </a:ext>
            </a:extLst>
          </p:cNvPr>
          <p:cNvSpPr>
            <a:spLocks noGrp="1"/>
          </p:cNvSpPr>
          <p:nvPr>
            <p:ph type="sldNum" sz="quarter" idx="12"/>
          </p:nvPr>
        </p:nvSpPr>
        <p:spPr/>
        <p:txBody>
          <a:bodyPr/>
          <a:lstStyle/>
          <a:p>
            <a:fld id="{48F63A3B-78C7-47BE-AE5E-E10140E04643}" type="slidenum">
              <a:rPr lang="en-US" smtClean="0"/>
              <a:t>34</a:t>
            </a:fld>
            <a:endParaRPr lang="en-US" dirty="0"/>
          </a:p>
        </p:txBody>
      </p:sp>
      <p:pic>
        <p:nvPicPr>
          <p:cNvPr id="5" name="图片 4">
            <a:extLst>
              <a:ext uri="{FF2B5EF4-FFF2-40B4-BE49-F238E27FC236}">
                <a16:creationId xmlns:a16="http://schemas.microsoft.com/office/drawing/2014/main" id="{16B56A52-F95C-AE47-93BD-C5E34D01D617}"/>
              </a:ext>
            </a:extLst>
          </p:cNvPr>
          <p:cNvPicPr>
            <a:picLocks noChangeAspect="1"/>
          </p:cNvPicPr>
          <p:nvPr/>
        </p:nvPicPr>
        <p:blipFill>
          <a:blip r:embed="rId2"/>
          <a:stretch>
            <a:fillRect/>
          </a:stretch>
        </p:blipFill>
        <p:spPr>
          <a:xfrm>
            <a:off x="1190625" y="932497"/>
            <a:ext cx="9677400" cy="5549900"/>
          </a:xfrm>
          <a:prstGeom prst="rect">
            <a:avLst/>
          </a:prstGeom>
        </p:spPr>
      </p:pic>
      <p:sp>
        <p:nvSpPr>
          <p:cNvPr id="6" name="页脚占位符 2">
            <a:extLst>
              <a:ext uri="{FF2B5EF4-FFF2-40B4-BE49-F238E27FC236}">
                <a16:creationId xmlns:a16="http://schemas.microsoft.com/office/drawing/2014/main" id="{4E51F27E-2ACC-4A63-BE34-81E487244C46}"/>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4192045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AE7E6-6F21-3F4B-B46B-04548BA89E99}"/>
              </a:ext>
            </a:extLst>
          </p:cNvPr>
          <p:cNvSpPr>
            <a:spLocks noGrp="1"/>
          </p:cNvSpPr>
          <p:nvPr>
            <p:ph type="title"/>
          </p:nvPr>
        </p:nvSpPr>
        <p:spPr/>
        <p:txBody>
          <a:bodyPr/>
          <a:lstStyle/>
          <a:p>
            <a:r>
              <a:rPr kumimoji="1" lang="en-US" altLang="zh-CN" dirty="0"/>
              <a:t>IEEE</a:t>
            </a:r>
            <a:r>
              <a:rPr kumimoji="1" lang="zh-CN" altLang="en-US" dirty="0"/>
              <a:t> </a:t>
            </a:r>
            <a:r>
              <a:rPr kumimoji="1" lang="en-US" altLang="zh-CN" dirty="0"/>
              <a:t>CIS</a:t>
            </a:r>
            <a:endParaRPr kumimoji="1" lang="zh-CN" altLang="en-US" dirty="0"/>
          </a:p>
        </p:txBody>
      </p:sp>
      <p:sp>
        <p:nvSpPr>
          <p:cNvPr id="3" name="内容占位符 2">
            <a:extLst>
              <a:ext uri="{FF2B5EF4-FFF2-40B4-BE49-F238E27FC236}">
                <a16:creationId xmlns:a16="http://schemas.microsoft.com/office/drawing/2014/main" id="{21415621-D303-7648-9DDA-B09770F8EB4B}"/>
              </a:ext>
            </a:extLst>
          </p:cNvPr>
          <p:cNvSpPr>
            <a:spLocks noGrp="1"/>
          </p:cNvSpPr>
          <p:nvPr>
            <p:ph idx="1"/>
          </p:nvPr>
        </p:nvSpPr>
        <p:spPr/>
        <p:txBody>
          <a:bodyPr>
            <a:normAutofit fontScale="77500" lnSpcReduction="20000"/>
          </a:bodyPr>
          <a:lstStyle/>
          <a:p>
            <a:r>
              <a:rPr kumimoji="1" lang="en" altLang="zh-CN" dirty="0"/>
              <a:t>Neural Network Council was created in 1990</a:t>
            </a:r>
          </a:p>
          <a:p>
            <a:r>
              <a:rPr kumimoji="1" lang="en" altLang="zh-CN" dirty="0"/>
              <a:t>Transformed into Neural Network Society in 2001</a:t>
            </a:r>
          </a:p>
          <a:p>
            <a:r>
              <a:rPr kumimoji="1" lang="en" altLang="zh-CN" dirty="0"/>
              <a:t>Name changed to Computational Intelligence Society in 2005</a:t>
            </a:r>
          </a:p>
          <a:p>
            <a:r>
              <a:rPr kumimoji="1" lang="en" altLang="zh-CN" dirty="0"/>
              <a:t>Currently have 7,000+ members</a:t>
            </a:r>
          </a:p>
          <a:p>
            <a:r>
              <a:rPr kumimoji="1" lang="en" altLang="zh-CN" dirty="0"/>
              <a:t>$4,000,000 in reserves</a:t>
            </a:r>
          </a:p>
          <a:p>
            <a:r>
              <a:rPr kumimoji="1" lang="en" altLang="zh-CN" dirty="0"/>
              <a:t>Publish TNNLS (</a:t>
            </a:r>
            <a:r>
              <a:rPr kumimoji="1" lang="en-US" altLang="zh-CN" dirty="0"/>
              <a:t>11.683</a:t>
            </a:r>
            <a:r>
              <a:rPr kumimoji="1" lang="en" altLang="zh-CN" dirty="0"/>
              <a:t>)/TEVC (</a:t>
            </a:r>
            <a:r>
              <a:rPr kumimoji="1" lang="en-US" altLang="zh-CN" dirty="0"/>
              <a:t>8.508</a:t>
            </a:r>
            <a:r>
              <a:rPr kumimoji="1" lang="en" altLang="zh-CN" dirty="0"/>
              <a:t>)/</a:t>
            </a:r>
            <a:r>
              <a:rPr kumimoji="1" lang="en-US" altLang="zh-CN" dirty="0"/>
              <a:t>TFS</a:t>
            </a:r>
            <a:r>
              <a:rPr kumimoji="1" lang="en" altLang="zh-CN" dirty="0"/>
              <a:t> (</a:t>
            </a:r>
            <a:r>
              <a:rPr kumimoji="1" lang="en-US" altLang="zh-CN" dirty="0"/>
              <a:t>8.759</a:t>
            </a:r>
            <a:r>
              <a:rPr kumimoji="1" lang="en" altLang="zh-CN" dirty="0"/>
              <a:t>)//CIM (</a:t>
            </a:r>
            <a:r>
              <a:rPr kumimoji="1" lang="en-US" altLang="zh-CN" dirty="0"/>
              <a:t>5.857</a:t>
            </a:r>
            <a:r>
              <a:rPr kumimoji="1" lang="en" altLang="zh-CN" dirty="0"/>
              <a:t>)</a:t>
            </a:r>
            <a:r>
              <a:rPr kumimoji="1" lang="en-US" altLang="zh-CN" dirty="0"/>
              <a:t>/TCIAIG(1.506)/TCDS(2.755)/TETCI</a:t>
            </a:r>
            <a:endParaRPr kumimoji="1" lang="en" altLang="zh-CN" dirty="0"/>
          </a:p>
          <a:p>
            <a:r>
              <a:rPr kumimoji="1" lang="en" altLang="zh-CN" dirty="0"/>
              <a:t>Hold annual conferences on IJCNN, FUZZ-IEEE, CEC, WCCI, SSCI, ICDL, CIG, CIBCB, CIMSA</a:t>
            </a:r>
          </a:p>
          <a:p>
            <a:r>
              <a:rPr kumimoji="1" lang="en" altLang="zh-CN" dirty="0"/>
              <a:t>Field of Interest: is the theory, design, application, and development of nature-inspired computational paradigms.</a:t>
            </a:r>
            <a:endParaRPr kumimoji="1" lang="zh-CN" altLang="en-US" dirty="0"/>
          </a:p>
        </p:txBody>
      </p:sp>
      <p:sp>
        <p:nvSpPr>
          <p:cNvPr id="5" name="灯片编号占位符 4">
            <a:extLst>
              <a:ext uri="{FF2B5EF4-FFF2-40B4-BE49-F238E27FC236}">
                <a16:creationId xmlns:a16="http://schemas.microsoft.com/office/drawing/2014/main" id="{8F643ADE-3BC8-984C-8E8D-370C7ABCB3AB}"/>
              </a:ext>
            </a:extLst>
          </p:cNvPr>
          <p:cNvSpPr>
            <a:spLocks noGrp="1"/>
          </p:cNvSpPr>
          <p:nvPr>
            <p:ph type="sldNum" sz="quarter" idx="12"/>
          </p:nvPr>
        </p:nvSpPr>
        <p:spPr/>
        <p:txBody>
          <a:bodyPr/>
          <a:lstStyle/>
          <a:p>
            <a:fld id="{48F63A3B-78C7-47BE-AE5E-E10140E04643}" type="slidenum">
              <a:rPr lang="en-US" smtClean="0"/>
              <a:t>35</a:t>
            </a:fld>
            <a:endParaRPr lang="en-US" dirty="0"/>
          </a:p>
        </p:txBody>
      </p:sp>
      <p:pic>
        <p:nvPicPr>
          <p:cNvPr id="6" name="图片 5">
            <a:extLst>
              <a:ext uri="{FF2B5EF4-FFF2-40B4-BE49-F238E27FC236}">
                <a16:creationId xmlns:a16="http://schemas.microsoft.com/office/drawing/2014/main" id="{3134D4D6-1A4C-3A4E-A342-70B4C8AB1F50}"/>
              </a:ext>
            </a:extLst>
          </p:cNvPr>
          <p:cNvPicPr>
            <a:picLocks noChangeAspect="1"/>
          </p:cNvPicPr>
          <p:nvPr/>
        </p:nvPicPr>
        <p:blipFill>
          <a:blip r:embed="rId2"/>
          <a:stretch>
            <a:fillRect/>
          </a:stretch>
        </p:blipFill>
        <p:spPr>
          <a:xfrm>
            <a:off x="7195820" y="47147"/>
            <a:ext cx="1441982" cy="778670"/>
          </a:xfrm>
          <a:prstGeom prst="rect">
            <a:avLst/>
          </a:prstGeom>
        </p:spPr>
      </p:pic>
      <p:pic>
        <p:nvPicPr>
          <p:cNvPr id="7" name="图片 6">
            <a:extLst>
              <a:ext uri="{FF2B5EF4-FFF2-40B4-BE49-F238E27FC236}">
                <a16:creationId xmlns:a16="http://schemas.microsoft.com/office/drawing/2014/main" id="{31977C1A-CE27-B346-9503-214EBA71779D}"/>
              </a:ext>
            </a:extLst>
          </p:cNvPr>
          <p:cNvPicPr>
            <a:picLocks noChangeAspect="1"/>
          </p:cNvPicPr>
          <p:nvPr/>
        </p:nvPicPr>
        <p:blipFill>
          <a:blip r:embed="rId3"/>
          <a:stretch>
            <a:fillRect/>
          </a:stretch>
        </p:blipFill>
        <p:spPr>
          <a:xfrm>
            <a:off x="8923020" y="33336"/>
            <a:ext cx="1557340" cy="778670"/>
          </a:xfrm>
          <a:prstGeom prst="rect">
            <a:avLst/>
          </a:prstGeom>
        </p:spPr>
      </p:pic>
      <p:sp>
        <p:nvSpPr>
          <p:cNvPr id="8" name="页脚占位符 2">
            <a:extLst>
              <a:ext uri="{FF2B5EF4-FFF2-40B4-BE49-F238E27FC236}">
                <a16:creationId xmlns:a16="http://schemas.microsoft.com/office/drawing/2014/main" id="{C5A807A3-C5F0-45AB-BEB1-F9A33E10A6C7}"/>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834264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0821C-8B98-2740-8233-7AC552DF00B2}"/>
              </a:ext>
            </a:extLst>
          </p:cNvPr>
          <p:cNvSpPr>
            <a:spLocks noGrp="1"/>
          </p:cNvSpPr>
          <p:nvPr>
            <p:ph type="title"/>
          </p:nvPr>
        </p:nvSpPr>
        <p:spPr/>
        <p:txBody>
          <a:bodyPr/>
          <a:lstStyle/>
          <a:p>
            <a:r>
              <a:rPr kumimoji="1" lang="en" altLang="zh-CN" dirty="0"/>
              <a:t>Technical Activities</a:t>
            </a:r>
            <a:endParaRPr kumimoji="1" lang="zh-CN" altLang="en-US" dirty="0"/>
          </a:p>
        </p:txBody>
      </p:sp>
      <p:sp>
        <p:nvSpPr>
          <p:cNvPr id="4" name="灯片编号占位符 3">
            <a:extLst>
              <a:ext uri="{FF2B5EF4-FFF2-40B4-BE49-F238E27FC236}">
                <a16:creationId xmlns:a16="http://schemas.microsoft.com/office/drawing/2014/main" id="{DE0ED639-AF30-D344-AEB6-FE51157C727A}"/>
              </a:ext>
            </a:extLst>
          </p:cNvPr>
          <p:cNvSpPr>
            <a:spLocks noGrp="1"/>
          </p:cNvSpPr>
          <p:nvPr>
            <p:ph type="sldNum" sz="quarter" idx="12"/>
          </p:nvPr>
        </p:nvSpPr>
        <p:spPr/>
        <p:txBody>
          <a:bodyPr/>
          <a:lstStyle/>
          <a:p>
            <a:fld id="{48F63A3B-78C7-47BE-AE5E-E10140E04643}" type="slidenum">
              <a:rPr lang="en-US" smtClean="0"/>
              <a:t>36</a:t>
            </a:fld>
            <a:endParaRPr lang="en-US" dirty="0"/>
          </a:p>
        </p:txBody>
      </p:sp>
      <p:sp>
        <p:nvSpPr>
          <p:cNvPr id="5" name="内容占位符 2">
            <a:extLst>
              <a:ext uri="{FF2B5EF4-FFF2-40B4-BE49-F238E27FC236}">
                <a16:creationId xmlns:a16="http://schemas.microsoft.com/office/drawing/2014/main" id="{A99C8273-7F09-7F4E-8769-B77CF6CFC27F}"/>
              </a:ext>
            </a:extLst>
          </p:cNvPr>
          <p:cNvSpPr txBox="1">
            <a:spLocks/>
          </p:cNvSpPr>
          <p:nvPr/>
        </p:nvSpPr>
        <p:spPr>
          <a:xfrm>
            <a:off x="838200" y="1042988"/>
            <a:ext cx="5516880" cy="5133975"/>
          </a:xfrm>
          <a:prstGeom prst="rect">
            <a:avLst/>
          </a:prstGeom>
        </p:spPr>
        <p:txBody>
          <a:bodyPr>
            <a:normAutofit/>
          </a:bodyPr>
          <a:lstStyle>
            <a:lvl1pPr marL="228600" indent="-228600" algn="l" defTabSz="914400" rtl="0" eaLnBrk="1" latinLnBrk="0" hangingPunct="1">
              <a:lnSpc>
                <a:spcPct val="100000"/>
              </a:lnSpc>
              <a:spcBef>
                <a:spcPts val="1000"/>
              </a:spcBef>
              <a:spcAft>
                <a:spcPts val="1200"/>
              </a:spcAft>
              <a:buFontTx/>
              <a:buBlip>
                <a:blip r:embed="rId2"/>
              </a:buBlip>
              <a:defRPr sz="2800" kern="1200">
                <a:solidFill>
                  <a:srgbClr val="1F4F9C"/>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系统字体"/>
              <a:buChar char="–"/>
              <a:defRPr sz="24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spcAft>
                <a:spcPts val="500"/>
              </a:spcAft>
              <a:buFont typeface="Wingdings" pitchFamily="2" charset="2"/>
              <a:buChar char="Ø"/>
              <a:defRPr sz="2000" b="0" i="0" kern="1200">
                <a:solidFill>
                  <a:schemeClr val="bg2">
                    <a:lumMod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zh-CN" dirty="0"/>
              <a:t>Bioinformatics</a:t>
            </a:r>
          </a:p>
          <a:p>
            <a:r>
              <a:rPr kumimoji="1" lang="en" altLang="zh-CN" dirty="0">
                <a:solidFill>
                  <a:srgbClr val="C00000"/>
                </a:solidFill>
              </a:rPr>
              <a:t>Evolutionary Computation</a:t>
            </a:r>
          </a:p>
          <a:p>
            <a:r>
              <a:rPr kumimoji="1" lang="en" altLang="zh-CN" dirty="0"/>
              <a:t>Computational Finance</a:t>
            </a:r>
          </a:p>
          <a:p>
            <a:r>
              <a:rPr kumimoji="1" lang="en" altLang="zh-CN" dirty="0">
                <a:solidFill>
                  <a:srgbClr val="C00000"/>
                </a:solidFill>
              </a:rPr>
              <a:t>Fuzzy Systems</a:t>
            </a:r>
          </a:p>
          <a:p>
            <a:r>
              <a:rPr kumimoji="1" lang="en" altLang="zh-CN" dirty="0"/>
              <a:t>Intelligent Systems </a:t>
            </a:r>
            <a:br>
              <a:rPr kumimoji="1" lang="en" altLang="zh-CN" dirty="0"/>
            </a:br>
            <a:r>
              <a:rPr kumimoji="1" lang="en" altLang="zh-CN" dirty="0"/>
              <a:t>Applications</a:t>
            </a:r>
          </a:p>
          <a:p>
            <a:r>
              <a:rPr kumimoji="1" lang="en" altLang="zh-CN" dirty="0">
                <a:solidFill>
                  <a:srgbClr val="C00000"/>
                </a:solidFill>
              </a:rPr>
              <a:t>Neural Networks</a:t>
            </a:r>
          </a:p>
          <a:p>
            <a:pPr marL="0" indent="0">
              <a:buNone/>
            </a:pPr>
            <a:endParaRPr kumimoji="1" lang="zh-CN" altLang="en-US" dirty="0"/>
          </a:p>
        </p:txBody>
      </p:sp>
      <p:sp>
        <p:nvSpPr>
          <p:cNvPr id="6" name="内容占位符 2">
            <a:extLst>
              <a:ext uri="{FF2B5EF4-FFF2-40B4-BE49-F238E27FC236}">
                <a16:creationId xmlns:a16="http://schemas.microsoft.com/office/drawing/2014/main" id="{A31368EA-EE2B-DE4E-82B7-A77678B83308}"/>
              </a:ext>
            </a:extLst>
          </p:cNvPr>
          <p:cNvSpPr txBox="1">
            <a:spLocks/>
          </p:cNvSpPr>
          <p:nvPr/>
        </p:nvSpPr>
        <p:spPr>
          <a:xfrm>
            <a:off x="6004560" y="1019176"/>
            <a:ext cx="5974080" cy="5133975"/>
          </a:xfrm>
          <a:prstGeom prst="rect">
            <a:avLst/>
          </a:prstGeom>
        </p:spPr>
        <p:txBody>
          <a:bodyPr>
            <a:normAutofit/>
          </a:bodyPr>
          <a:lstStyle>
            <a:lvl1pPr marL="228600" indent="-228600" algn="l" defTabSz="914400" rtl="0" eaLnBrk="1" latinLnBrk="0" hangingPunct="1">
              <a:lnSpc>
                <a:spcPct val="100000"/>
              </a:lnSpc>
              <a:spcBef>
                <a:spcPts val="1000"/>
              </a:spcBef>
              <a:spcAft>
                <a:spcPts val="1200"/>
              </a:spcAft>
              <a:buFontTx/>
              <a:buBlip>
                <a:blip r:embed="rId2"/>
              </a:buBlip>
              <a:defRPr sz="2800" kern="1200">
                <a:solidFill>
                  <a:srgbClr val="1F4F9C"/>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系统字体"/>
              <a:buChar char="–"/>
              <a:defRPr sz="24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spcAft>
                <a:spcPts val="500"/>
              </a:spcAft>
              <a:buFont typeface="Wingdings" pitchFamily="2" charset="2"/>
              <a:buChar char="Ø"/>
              <a:defRPr sz="2000" b="0" i="0" kern="1200">
                <a:solidFill>
                  <a:schemeClr val="bg2">
                    <a:lumMod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zh-CN" dirty="0"/>
              <a:t>Emergent Technologies</a:t>
            </a:r>
          </a:p>
          <a:p>
            <a:r>
              <a:rPr kumimoji="1" lang="en" altLang="zh-CN" dirty="0"/>
              <a:t>Autonomous Mental Development</a:t>
            </a:r>
          </a:p>
          <a:p>
            <a:r>
              <a:rPr kumimoji="1" lang="en" altLang="zh-CN" dirty="0"/>
              <a:t>Data Mining</a:t>
            </a:r>
          </a:p>
          <a:p>
            <a:r>
              <a:rPr kumimoji="1" lang="en" altLang="zh-CN" dirty="0"/>
              <a:t>Computational Games</a:t>
            </a:r>
          </a:p>
          <a:p>
            <a:r>
              <a:rPr kumimoji="1" lang="en" altLang="zh-CN" dirty="0"/>
              <a:t>Approximate Dynamic Programming &amp; Reinforcement Learning</a:t>
            </a:r>
            <a:endParaRPr kumimoji="1" lang="zh-CN" altLang="en-US" dirty="0"/>
          </a:p>
        </p:txBody>
      </p:sp>
      <p:sp>
        <p:nvSpPr>
          <p:cNvPr id="7" name="页脚占位符 2">
            <a:extLst>
              <a:ext uri="{FF2B5EF4-FFF2-40B4-BE49-F238E27FC236}">
                <a16:creationId xmlns:a16="http://schemas.microsoft.com/office/drawing/2014/main" id="{90FAFC31-E1DC-48DC-BE2F-0DC8BAD41D11}"/>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63573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0821C-8B98-2740-8233-7AC552DF00B2}"/>
              </a:ext>
            </a:extLst>
          </p:cNvPr>
          <p:cNvSpPr>
            <a:spLocks noGrp="1"/>
          </p:cNvSpPr>
          <p:nvPr>
            <p:ph type="title"/>
          </p:nvPr>
        </p:nvSpPr>
        <p:spPr/>
        <p:txBody>
          <a:bodyPr/>
          <a:lstStyle/>
          <a:p>
            <a:r>
              <a:rPr kumimoji="1" lang="en" altLang="zh-CN" dirty="0"/>
              <a:t>Applications Task Forces</a:t>
            </a:r>
            <a:endParaRPr kumimoji="1" lang="zh-CN" altLang="en-US" dirty="0"/>
          </a:p>
        </p:txBody>
      </p:sp>
      <p:sp>
        <p:nvSpPr>
          <p:cNvPr id="4" name="灯片编号占位符 3">
            <a:extLst>
              <a:ext uri="{FF2B5EF4-FFF2-40B4-BE49-F238E27FC236}">
                <a16:creationId xmlns:a16="http://schemas.microsoft.com/office/drawing/2014/main" id="{DE0ED639-AF30-D344-AEB6-FE51157C727A}"/>
              </a:ext>
            </a:extLst>
          </p:cNvPr>
          <p:cNvSpPr>
            <a:spLocks noGrp="1"/>
          </p:cNvSpPr>
          <p:nvPr>
            <p:ph type="sldNum" sz="quarter" idx="12"/>
          </p:nvPr>
        </p:nvSpPr>
        <p:spPr/>
        <p:txBody>
          <a:bodyPr/>
          <a:lstStyle/>
          <a:p>
            <a:fld id="{48F63A3B-78C7-47BE-AE5E-E10140E04643}" type="slidenum">
              <a:rPr lang="en-US" smtClean="0"/>
              <a:t>37</a:t>
            </a:fld>
            <a:endParaRPr lang="en-US" dirty="0"/>
          </a:p>
        </p:txBody>
      </p:sp>
      <p:sp>
        <p:nvSpPr>
          <p:cNvPr id="5" name="内容占位符 2">
            <a:extLst>
              <a:ext uri="{FF2B5EF4-FFF2-40B4-BE49-F238E27FC236}">
                <a16:creationId xmlns:a16="http://schemas.microsoft.com/office/drawing/2014/main" id="{A99C8273-7F09-7F4E-8769-B77CF6CFC27F}"/>
              </a:ext>
            </a:extLst>
          </p:cNvPr>
          <p:cNvSpPr txBox="1">
            <a:spLocks/>
          </p:cNvSpPr>
          <p:nvPr/>
        </p:nvSpPr>
        <p:spPr>
          <a:xfrm>
            <a:off x="838200" y="1042988"/>
            <a:ext cx="5516880" cy="5133975"/>
          </a:xfrm>
          <a:prstGeom prst="rect">
            <a:avLst/>
          </a:prstGeom>
        </p:spPr>
        <p:txBody>
          <a:bodyPr>
            <a:normAutofit fontScale="92500" lnSpcReduction="10000"/>
          </a:bodyPr>
          <a:lstStyle>
            <a:lvl1pPr marL="228600" indent="-228600" algn="l" defTabSz="914400" rtl="0" eaLnBrk="1" latinLnBrk="0" hangingPunct="1">
              <a:lnSpc>
                <a:spcPct val="100000"/>
              </a:lnSpc>
              <a:spcBef>
                <a:spcPts val="1000"/>
              </a:spcBef>
              <a:spcAft>
                <a:spcPts val="1200"/>
              </a:spcAft>
              <a:buFontTx/>
              <a:buBlip>
                <a:blip r:embed="rId2"/>
              </a:buBlip>
              <a:defRPr sz="2800" kern="1200">
                <a:solidFill>
                  <a:srgbClr val="1F4F9C"/>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系统字体"/>
              <a:buChar char="–"/>
              <a:defRPr sz="24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spcAft>
                <a:spcPts val="500"/>
              </a:spcAft>
              <a:buFont typeface="Wingdings" pitchFamily="2" charset="2"/>
              <a:buChar char="Ø"/>
              <a:defRPr sz="2000" b="0" i="0" kern="1200">
                <a:solidFill>
                  <a:schemeClr val="bg2">
                    <a:lumMod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zh-CN" dirty="0"/>
              <a:t>Aerospace applications</a:t>
            </a:r>
          </a:p>
          <a:p>
            <a:r>
              <a:rPr kumimoji="1" lang="en" altLang="zh-CN" dirty="0"/>
              <a:t>Computational Finance and Economics</a:t>
            </a:r>
          </a:p>
          <a:p>
            <a:r>
              <a:rPr kumimoji="1" lang="en" altLang="zh-CN" dirty="0"/>
              <a:t>Data Mining</a:t>
            </a:r>
          </a:p>
          <a:p>
            <a:r>
              <a:rPr kumimoji="1" lang="en" altLang="zh-CN" dirty="0"/>
              <a:t>Automotive applications</a:t>
            </a:r>
          </a:p>
          <a:p>
            <a:r>
              <a:rPr kumimoji="1" lang="en" altLang="zh-CN" dirty="0"/>
              <a:t>Software engineering</a:t>
            </a:r>
          </a:p>
          <a:p>
            <a:r>
              <a:rPr kumimoji="1" lang="en" altLang="zh-CN" dirty="0"/>
              <a:t>Virtual reality</a:t>
            </a:r>
          </a:p>
          <a:p>
            <a:r>
              <a:rPr kumimoji="1" lang="en" altLang="zh-CN" dirty="0"/>
              <a:t>Intelligent control and factory automation</a:t>
            </a:r>
            <a:endParaRPr kumimoji="1" lang="en" altLang="zh-CN" dirty="0">
              <a:solidFill>
                <a:srgbClr val="C00000"/>
              </a:solidFill>
            </a:endParaRPr>
          </a:p>
          <a:p>
            <a:pPr marL="0" indent="0">
              <a:buNone/>
            </a:pPr>
            <a:endParaRPr kumimoji="1" lang="zh-CN" altLang="en-US" dirty="0"/>
          </a:p>
        </p:txBody>
      </p:sp>
      <p:sp>
        <p:nvSpPr>
          <p:cNvPr id="6" name="内容占位符 2">
            <a:extLst>
              <a:ext uri="{FF2B5EF4-FFF2-40B4-BE49-F238E27FC236}">
                <a16:creationId xmlns:a16="http://schemas.microsoft.com/office/drawing/2014/main" id="{A31368EA-EE2B-DE4E-82B7-A77678B83308}"/>
              </a:ext>
            </a:extLst>
          </p:cNvPr>
          <p:cNvSpPr txBox="1">
            <a:spLocks/>
          </p:cNvSpPr>
          <p:nvPr/>
        </p:nvSpPr>
        <p:spPr>
          <a:xfrm>
            <a:off x="6004560" y="1019176"/>
            <a:ext cx="5974080" cy="5133975"/>
          </a:xfrm>
          <a:prstGeom prst="rect">
            <a:avLst/>
          </a:prstGeom>
        </p:spPr>
        <p:txBody>
          <a:bodyPr>
            <a:normAutofit/>
          </a:bodyPr>
          <a:lstStyle>
            <a:lvl1pPr marL="228600" indent="-228600" algn="l" defTabSz="914400" rtl="0" eaLnBrk="1" latinLnBrk="0" hangingPunct="1">
              <a:lnSpc>
                <a:spcPct val="100000"/>
              </a:lnSpc>
              <a:spcBef>
                <a:spcPts val="1000"/>
              </a:spcBef>
              <a:spcAft>
                <a:spcPts val="1200"/>
              </a:spcAft>
              <a:buFontTx/>
              <a:buBlip>
                <a:blip r:embed="rId2"/>
              </a:buBlip>
              <a:defRPr sz="2800" kern="1200">
                <a:solidFill>
                  <a:srgbClr val="1F4F9C"/>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系统字体"/>
              <a:buChar char="–"/>
              <a:defRPr sz="24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spcAft>
                <a:spcPts val="500"/>
              </a:spcAft>
              <a:buFont typeface="Wingdings" pitchFamily="2" charset="2"/>
              <a:buChar char="Ø"/>
              <a:defRPr sz="2000" b="0" i="0" kern="1200">
                <a:solidFill>
                  <a:schemeClr val="bg2">
                    <a:lumMod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zh-CN" dirty="0"/>
              <a:t>Speech and vision processing</a:t>
            </a:r>
          </a:p>
          <a:p>
            <a:r>
              <a:rPr kumimoji="1" lang="en" altLang="zh-CN" dirty="0"/>
              <a:t>Telecommunications</a:t>
            </a:r>
          </a:p>
          <a:p>
            <a:r>
              <a:rPr kumimoji="1" lang="en" altLang="zh-CN" dirty="0"/>
              <a:t>Business Intelligence</a:t>
            </a:r>
          </a:p>
          <a:p>
            <a:r>
              <a:rPr kumimoji="1" lang="en" altLang="zh-CN" dirty="0"/>
              <a:t>Biometrics</a:t>
            </a:r>
          </a:p>
          <a:p>
            <a:r>
              <a:rPr kumimoji="1" lang="en" altLang="zh-CN" dirty="0"/>
              <a:t>Intelligent measuring systems</a:t>
            </a:r>
          </a:p>
          <a:p>
            <a:r>
              <a:rPr kumimoji="1" lang="en" altLang="zh-CN" dirty="0"/>
              <a:t>Homeland security</a:t>
            </a:r>
          </a:p>
          <a:p>
            <a:r>
              <a:rPr kumimoji="1" lang="en" altLang="zh-CN" dirty="0"/>
              <a:t>and </a:t>
            </a:r>
            <a:r>
              <a:rPr kumimoji="1" lang="en" altLang="zh-CN" dirty="0" err="1"/>
              <a:t>etc</a:t>
            </a:r>
            <a:endParaRPr kumimoji="1" lang="zh-CN" altLang="en-US" dirty="0"/>
          </a:p>
        </p:txBody>
      </p:sp>
      <p:sp>
        <p:nvSpPr>
          <p:cNvPr id="7" name="页脚占位符 2">
            <a:extLst>
              <a:ext uri="{FF2B5EF4-FFF2-40B4-BE49-F238E27FC236}">
                <a16:creationId xmlns:a16="http://schemas.microsoft.com/office/drawing/2014/main" id="{DDBAB4C1-FBE4-4B2D-8A9E-C1471BEB9184}"/>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338241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323AE-0F0F-0942-9468-ED1EE53A1F7D}"/>
              </a:ext>
            </a:extLst>
          </p:cNvPr>
          <p:cNvSpPr>
            <a:spLocks noGrp="1"/>
          </p:cNvSpPr>
          <p:nvPr>
            <p:ph type="title"/>
          </p:nvPr>
        </p:nvSpPr>
        <p:spPr/>
        <p:txBody>
          <a:bodyPr/>
          <a:lstStyle/>
          <a:p>
            <a:r>
              <a:rPr kumimoji="1" lang="en" altLang="zh-CN" dirty="0"/>
              <a:t>Sponsored Publications</a:t>
            </a:r>
            <a:endParaRPr kumimoji="1" lang="zh-CN" altLang="en-US" dirty="0"/>
          </a:p>
        </p:txBody>
      </p:sp>
      <p:sp>
        <p:nvSpPr>
          <p:cNvPr id="4" name="灯片编号占位符 3">
            <a:extLst>
              <a:ext uri="{FF2B5EF4-FFF2-40B4-BE49-F238E27FC236}">
                <a16:creationId xmlns:a16="http://schemas.microsoft.com/office/drawing/2014/main" id="{C0A9CFD6-3B12-EE40-AE32-BD5C140A2FF4}"/>
              </a:ext>
            </a:extLst>
          </p:cNvPr>
          <p:cNvSpPr>
            <a:spLocks noGrp="1"/>
          </p:cNvSpPr>
          <p:nvPr>
            <p:ph type="sldNum" sz="quarter" idx="12"/>
          </p:nvPr>
        </p:nvSpPr>
        <p:spPr/>
        <p:txBody>
          <a:bodyPr/>
          <a:lstStyle/>
          <a:p>
            <a:fld id="{48F63A3B-78C7-47BE-AE5E-E10140E04643}" type="slidenum">
              <a:rPr lang="en-US" smtClean="0"/>
              <a:t>38</a:t>
            </a:fld>
            <a:endParaRPr lang="en-US" dirty="0"/>
          </a:p>
        </p:txBody>
      </p:sp>
      <p:pic>
        <p:nvPicPr>
          <p:cNvPr id="5" name="图片 4">
            <a:extLst>
              <a:ext uri="{FF2B5EF4-FFF2-40B4-BE49-F238E27FC236}">
                <a16:creationId xmlns:a16="http://schemas.microsoft.com/office/drawing/2014/main" id="{12062D30-866C-1740-91FA-46969BFF4163}"/>
              </a:ext>
            </a:extLst>
          </p:cNvPr>
          <p:cNvPicPr>
            <a:picLocks noChangeAspect="1"/>
          </p:cNvPicPr>
          <p:nvPr/>
        </p:nvPicPr>
        <p:blipFill>
          <a:blip r:embed="rId2"/>
          <a:stretch>
            <a:fillRect/>
          </a:stretch>
        </p:blipFill>
        <p:spPr>
          <a:xfrm>
            <a:off x="472440" y="1291590"/>
            <a:ext cx="4786256" cy="1070610"/>
          </a:xfrm>
          <a:prstGeom prst="rect">
            <a:avLst/>
          </a:prstGeom>
        </p:spPr>
      </p:pic>
      <p:pic>
        <p:nvPicPr>
          <p:cNvPr id="6" name="图片 5">
            <a:extLst>
              <a:ext uri="{FF2B5EF4-FFF2-40B4-BE49-F238E27FC236}">
                <a16:creationId xmlns:a16="http://schemas.microsoft.com/office/drawing/2014/main" id="{FCAD06D9-F4F8-AE4F-B68D-0DB3953E20EA}"/>
              </a:ext>
            </a:extLst>
          </p:cNvPr>
          <p:cNvPicPr>
            <a:picLocks noChangeAspect="1"/>
          </p:cNvPicPr>
          <p:nvPr/>
        </p:nvPicPr>
        <p:blipFill>
          <a:blip r:embed="rId3"/>
          <a:stretch>
            <a:fillRect/>
          </a:stretch>
        </p:blipFill>
        <p:spPr>
          <a:xfrm>
            <a:off x="6162998" y="1248410"/>
            <a:ext cx="5273352" cy="1220470"/>
          </a:xfrm>
          <a:prstGeom prst="rect">
            <a:avLst/>
          </a:prstGeom>
        </p:spPr>
      </p:pic>
      <p:pic>
        <p:nvPicPr>
          <p:cNvPr id="7" name="图片 6">
            <a:extLst>
              <a:ext uri="{FF2B5EF4-FFF2-40B4-BE49-F238E27FC236}">
                <a16:creationId xmlns:a16="http://schemas.microsoft.com/office/drawing/2014/main" id="{972115FD-228B-8646-A76E-43943508A2A7}"/>
              </a:ext>
            </a:extLst>
          </p:cNvPr>
          <p:cNvPicPr>
            <a:picLocks noChangeAspect="1"/>
          </p:cNvPicPr>
          <p:nvPr/>
        </p:nvPicPr>
        <p:blipFill>
          <a:blip r:embed="rId4"/>
          <a:stretch>
            <a:fillRect/>
          </a:stretch>
        </p:blipFill>
        <p:spPr>
          <a:xfrm>
            <a:off x="629708" y="3078481"/>
            <a:ext cx="4532416" cy="1524000"/>
          </a:xfrm>
          <a:prstGeom prst="rect">
            <a:avLst/>
          </a:prstGeom>
        </p:spPr>
      </p:pic>
      <p:grpSp>
        <p:nvGrpSpPr>
          <p:cNvPr id="12" name="组合 11">
            <a:extLst>
              <a:ext uri="{FF2B5EF4-FFF2-40B4-BE49-F238E27FC236}">
                <a16:creationId xmlns:a16="http://schemas.microsoft.com/office/drawing/2014/main" id="{983214BE-56DA-9744-9ECE-A4477900236F}"/>
              </a:ext>
            </a:extLst>
          </p:cNvPr>
          <p:cNvGrpSpPr/>
          <p:nvPr/>
        </p:nvGrpSpPr>
        <p:grpSpPr>
          <a:xfrm>
            <a:off x="5185410" y="4028440"/>
            <a:ext cx="6755130" cy="2336800"/>
            <a:chOff x="5474970" y="4028440"/>
            <a:chExt cx="6755130" cy="2336800"/>
          </a:xfrm>
        </p:grpSpPr>
        <p:pic>
          <p:nvPicPr>
            <p:cNvPr id="8" name="图片 7">
              <a:extLst>
                <a:ext uri="{FF2B5EF4-FFF2-40B4-BE49-F238E27FC236}">
                  <a16:creationId xmlns:a16="http://schemas.microsoft.com/office/drawing/2014/main" id="{79DEDAC3-12F7-714B-AFEF-6E2BB13106CE}"/>
                </a:ext>
              </a:extLst>
            </p:cNvPr>
            <p:cNvPicPr>
              <a:picLocks noChangeAspect="1"/>
            </p:cNvPicPr>
            <p:nvPr/>
          </p:nvPicPr>
          <p:blipFill>
            <a:blip r:embed="rId5"/>
            <a:stretch>
              <a:fillRect/>
            </a:stretch>
          </p:blipFill>
          <p:spPr>
            <a:xfrm>
              <a:off x="5474970" y="4079240"/>
              <a:ext cx="1638300" cy="2235200"/>
            </a:xfrm>
            <a:prstGeom prst="rect">
              <a:avLst/>
            </a:prstGeom>
          </p:spPr>
        </p:pic>
        <p:pic>
          <p:nvPicPr>
            <p:cNvPr id="9" name="图片 8">
              <a:extLst>
                <a:ext uri="{FF2B5EF4-FFF2-40B4-BE49-F238E27FC236}">
                  <a16:creationId xmlns:a16="http://schemas.microsoft.com/office/drawing/2014/main" id="{9D07C5F2-B448-5544-85B8-0619871470E9}"/>
                </a:ext>
              </a:extLst>
            </p:cNvPr>
            <p:cNvPicPr>
              <a:picLocks noChangeAspect="1"/>
            </p:cNvPicPr>
            <p:nvPr/>
          </p:nvPicPr>
          <p:blipFill>
            <a:blip r:embed="rId6"/>
            <a:stretch>
              <a:fillRect/>
            </a:stretch>
          </p:blipFill>
          <p:spPr>
            <a:xfrm>
              <a:off x="7143750" y="4028440"/>
              <a:ext cx="1739900" cy="2336800"/>
            </a:xfrm>
            <a:prstGeom prst="rect">
              <a:avLst/>
            </a:prstGeom>
          </p:spPr>
        </p:pic>
        <p:pic>
          <p:nvPicPr>
            <p:cNvPr id="10" name="图片 9">
              <a:extLst>
                <a:ext uri="{FF2B5EF4-FFF2-40B4-BE49-F238E27FC236}">
                  <a16:creationId xmlns:a16="http://schemas.microsoft.com/office/drawing/2014/main" id="{DCE752B5-DE98-C646-B656-093253FC08F7}"/>
                </a:ext>
              </a:extLst>
            </p:cNvPr>
            <p:cNvPicPr>
              <a:picLocks noChangeAspect="1"/>
            </p:cNvPicPr>
            <p:nvPr/>
          </p:nvPicPr>
          <p:blipFill>
            <a:blip r:embed="rId7"/>
            <a:stretch>
              <a:fillRect/>
            </a:stretch>
          </p:blipFill>
          <p:spPr>
            <a:xfrm>
              <a:off x="8915400" y="4029710"/>
              <a:ext cx="1676400" cy="2273300"/>
            </a:xfrm>
            <a:prstGeom prst="rect">
              <a:avLst/>
            </a:prstGeom>
          </p:spPr>
        </p:pic>
        <p:pic>
          <p:nvPicPr>
            <p:cNvPr id="11" name="图片 10">
              <a:extLst>
                <a:ext uri="{FF2B5EF4-FFF2-40B4-BE49-F238E27FC236}">
                  <a16:creationId xmlns:a16="http://schemas.microsoft.com/office/drawing/2014/main" id="{192F3D15-51D1-4542-83EE-941E03659585}"/>
                </a:ext>
              </a:extLst>
            </p:cNvPr>
            <p:cNvPicPr>
              <a:picLocks noChangeAspect="1"/>
            </p:cNvPicPr>
            <p:nvPr/>
          </p:nvPicPr>
          <p:blipFill>
            <a:blip r:embed="rId8"/>
            <a:stretch>
              <a:fillRect/>
            </a:stretch>
          </p:blipFill>
          <p:spPr>
            <a:xfrm>
              <a:off x="10591800" y="4064000"/>
              <a:ext cx="1638300" cy="2235200"/>
            </a:xfrm>
            <a:prstGeom prst="rect">
              <a:avLst/>
            </a:prstGeom>
          </p:spPr>
        </p:pic>
      </p:grpSp>
      <p:sp>
        <p:nvSpPr>
          <p:cNvPr id="13" name="页脚占位符 2">
            <a:extLst>
              <a:ext uri="{FF2B5EF4-FFF2-40B4-BE49-F238E27FC236}">
                <a16:creationId xmlns:a16="http://schemas.microsoft.com/office/drawing/2014/main" id="{FC2C4DCF-1B3F-467E-BE8D-1622E5E4F491}"/>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126879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465BF-99C5-C94F-B0CF-4FD7277BE8AE}"/>
              </a:ext>
            </a:extLst>
          </p:cNvPr>
          <p:cNvSpPr>
            <a:spLocks noGrp="1"/>
          </p:cNvSpPr>
          <p:nvPr>
            <p:ph type="title"/>
          </p:nvPr>
        </p:nvSpPr>
        <p:spPr/>
        <p:txBody>
          <a:bodyPr/>
          <a:lstStyle/>
          <a:p>
            <a:r>
              <a:rPr kumimoji="1" lang="en-US" altLang="zh-CN" dirty="0"/>
              <a:t>Class QQ group</a:t>
            </a:r>
            <a:endParaRPr kumimoji="1" lang="zh-CN" altLang="en-US" dirty="0"/>
          </a:p>
        </p:txBody>
      </p:sp>
      <p:sp>
        <p:nvSpPr>
          <p:cNvPr id="4" name="页脚占位符 3">
            <a:extLst>
              <a:ext uri="{FF2B5EF4-FFF2-40B4-BE49-F238E27FC236}">
                <a16:creationId xmlns:a16="http://schemas.microsoft.com/office/drawing/2014/main" id="{5BA02E00-684D-3340-8216-1D02796109E7}"/>
              </a:ext>
            </a:extLst>
          </p:cNvPr>
          <p:cNvSpPr>
            <a:spLocks noGrp="1"/>
          </p:cNvSpPr>
          <p:nvPr>
            <p:ph type="ftr" sz="quarter" idx="11"/>
          </p:nvPr>
        </p:nvSpPr>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
        <p:nvSpPr>
          <p:cNvPr id="5" name="灯片编号占位符 4">
            <a:extLst>
              <a:ext uri="{FF2B5EF4-FFF2-40B4-BE49-F238E27FC236}">
                <a16:creationId xmlns:a16="http://schemas.microsoft.com/office/drawing/2014/main" id="{9FFC2834-253B-0942-A261-CE92D528F002}"/>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7" name="图片 6" descr="QR 代码&#10;&#10;描述已自动生成">
            <a:extLst>
              <a:ext uri="{FF2B5EF4-FFF2-40B4-BE49-F238E27FC236}">
                <a16:creationId xmlns:a16="http://schemas.microsoft.com/office/drawing/2014/main" id="{276F9C39-9086-497B-AB74-826B74FAAF95}"/>
              </a:ext>
            </a:extLst>
          </p:cNvPr>
          <p:cNvPicPr>
            <a:picLocks noChangeAspect="1"/>
          </p:cNvPicPr>
          <p:nvPr/>
        </p:nvPicPr>
        <p:blipFill>
          <a:blip r:embed="rId3"/>
          <a:stretch>
            <a:fillRect/>
          </a:stretch>
        </p:blipFill>
        <p:spPr>
          <a:xfrm>
            <a:off x="6053270" y="1235511"/>
            <a:ext cx="4435561" cy="4658827"/>
          </a:xfrm>
          <a:prstGeom prst="rect">
            <a:avLst/>
          </a:prstGeom>
        </p:spPr>
      </p:pic>
      <p:sp>
        <p:nvSpPr>
          <p:cNvPr id="8" name="内容占位符 2">
            <a:extLst>
              <a:ext uri="{FF2B5EF4-FFF2-40B4-BE49-F238E27FC236}">
                <a16:creationId xmlns:a16="http://schemas.microsoft.com/office/drawing/2014/main" id="{95E8E033-4D38-4594-B8AA-DE2867D8A2A1}"/>
              </a:ext>
            </a:extLst>
          </p:cNvPr>
          <p:cNvSpPr>
            <a:spLocks noGrp="1"/>
          </p:cNvSpPr>
          <p:nvPr>
            <p:ph idx="1"/>
          </p:nvPr>
        </p:nvSpPr>
        <p:spPr>
          <a:xfrm>
            <a:off x="1110050" y="1277767"/>
            <a:ext cx="4314568" cy="3712821"/>
          </a:xfrm>
        </p:spPr>
        <p:txBody>
          <a:bodyPr>
            <a:normAutofit/>
          </a:bodyPr>
          <a:lstStyle/>
          <a:p>
            <a:pPr marL="0" indent="0">
              <a:buNone/>
            </a:pPr>
            <a:r>
              <a:rPr kumimoji="1" lang="en-US" altLang="zh-CN" dirty="0"/>
              <a:t>After joining the group, </a:t>
            </a:r>
          </a:p>
          <a:p>
            <a:pPr marL="0" indent="0">
              <a:buNone/>
            </a:pPr>
            <a:r>
              <a:rPr kumimoji="1" lang="en-US" altLang="zh-CN" dirty="0"/>
              <a:t>the naming format is: </a:t>
            </a:r>
          </a:p>
          <a:p>
            <a:pPr marL="0" indent="0">
              <a:buNone/>
            </a:pPr>
            <a:r>
              <a:rPr kumimoji="1" lang="en-US" altLang="zh-CN" dirty="0" err="1"/>
              <a:t>name_student</a:t>
            </a:r>
            <a:r>
              <a:rPr kumimoji="1" lang="en-US" altLang="zh-CN" dirty="0"/>
              <a:t> number.</a:t>
            </a:r>
            <a:endParaRPr kumimoji="1" lang="en" altLang="zh-CN" dirty="0"/>
          </a:p>
        </p:txBody>
      </p:sp>
    </p:spTree>
    <p:extLst>
      <p:ext uri="{BB962C8B-B14F-4D97-AF65-F5344CB8AC3E}">
        <p14:creationId xmlns:p14="http://schemas.microsoft.com/office/powerpoint/2010/main" val="2470312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BB86D-C528-914B-9B59-0ED291A21B1D}"/>
              </a:ext>
            </a:extLst>
          </p:cNvPr>
          <p:cNvSpPr>
            <a:spLocks noGrp="1"/>
          </p:cNvSpPr>
          <p:nvPr>
            <p:ph type="title"/>
          </p:nvPr>
        </p:nvSpPr>
        <p:spPr/>
        <p:txBody>
          <a:bodyPr/>
          <a:lstStyle/>
          <a:p>
            <a:r>
              <a:rPr lang="en" altLang="zh-CN" dirty="0"/>
              <a:t>Technical Committees</a:t>
            </a:r>
            <a:r>
              <a:rPr lang="en-US" altLang="zh-CN" dirty="0"/>
              <a:t>-1</a:t>
            </a:r>
            <a:endParaRPr lang="en" altLang="zh-CN" dirty="0"/>
          </a:p>
        </p:txBody>
      </p:sp>
      <p:sp>
        <p:nvSpPr>
          <p:cNvPr id="3" name="内容占位符 2">
            <a:extLst>
              <a:ext uri="{FF2B5EF4-FFF2-40B4-BE49-F238E27FC236}">
                <a16:creationId xmlns:a16="http://schemas.microsoft.com/office/drawing/2014/main" id="{008436CC-8C49-8143-969E-B4682CB6CA48}"/>
              </a:ext>
            </a:extLst>
          </p:cNvPr>
          <p:cNvSpPr>
            <a:spLocks noGrp="1"/>
          </p:cNvSpPr>
          <p:nvPr>
            <p:ph idx="1"/>
          </p:nvPr>
        </p:nvSpPr>
        <p:spPr/>
        <p:txBody>
          <a:bodyPr>
            <a:normAutofit fontScale="70000" lnSpcReduction="20000"/>
          </a:bodyPr>
          <a:lstStyle/>
          <a:p>
            <a:r>
              <a:rPr kumimoji="1" lang="fr" altLang="zh-CN" dirty="0" err="1"/>
              <a:t>Technology-oriented</a:t>
            </a:r>
            <a:r>
              <a:rPr kumimoji="1" lang="fr" altLang="zh-CN" dirty="0"/>
              <a:t> </a:t>
            </a:r>
            <a:r>
              <a:rPr kumimoji="1" lang="fr" altLang="zh-CN" dirty="0" err="1"/>
              <a:t>TCs</a:t>
            </a:r>
            <a:r>
              <a:rPr kumimoji="1" lang="fr" altLang="zh-CN" dirty="0"/>
              <a:t> </a:t>
            </a:r>
            <a:r>
              <a:rPr kumimoji="1" lang="fr" altLang="zh-CN" dirty="0" err="1"/>
              <a:t>promote</a:t>
            </a:r>
            <a:r>
              <a:rPr kumimoji="1" lang="fr" altLang="zh-CN" dirty="0"/>
              <a:t> CI technologies</a:t>
            </a:r>
          </a:p>
          <a:p>
            <a:pPr lvl="1"/>
            <a:r>
              <a:rPr kumimoji="1" lang="en" altLang="zh-CN" dirty="0"/>
              <a:t>Neural Networks</a:t>
            </a:r>
          </a:p>
          <a:p>
            <a:pPr lvl="1"/>
            <a:r>
              <a:rPr kumimoji="1" lang="en" altLang="zh-CN" dirty="0"/>
              <a:t>Fuzzy Systems</a:t>
            </a:r>
          </a:p>
          <a:p>
            <a:pPr lvl="1"/>
            <a:r>
              <a:rPr kumimoji="1" lang="en" altLang="zh-CN" dirty="0"/>
              <a:t>Evolutionary Computation</a:t>
            </a:r>
          </a:p>
          <a:p>
            <a:pPr lvl="1"/>
            <a:r>
              <a:rPr kumimoji="1" lang="en" altLang="zh-CN" dirty="0"/>
              <a:t>Cognitive and Developmental Systems</a:t>
            </a:r>
          </a:p>
          <a:p>
            <a:pPr lvl="1"/>
            <a:r>
              <a:rPr kumimoji="1" lang="en" altLang="zh-CN" dirty="0"/>
              <a:t>Adaptive Dynamic Programming and Reinforcement Learning</a:t>
            </a:r>
          </a:p>
          <a:p>
            <a:r>
              <a:rPr kumimoji="1" lang="en" altLang="zh-CN" dirty="0"/>
              <a:t>Application-oriented TCs deal with applications of CI technologies</a:t>
            </a:r>
          </a:p>
          <a:p>
            <a:pPr lvl="1"/>
            <a:r>
              <a:rPr kumimoji="1" lang="en" altLang="zh-CN" dirty="0"/>
              <a:t>Bioinformatics and Bioengineering</a:t>
            </a:r>
          </a:p>
          <a:p>
            <a:pPr lvl="1"/>
            <a:r>
              <a:rPr kumimoji="1" lang="en" altLang="zh-CN" dirty="0"/>
              <a:t>Computational Finance and Economics</a:t>
            </a:r>
          </a:p>
          <a:p>
            <a:pPr lvl="1"/>
            <a:r>
              <a:rPr kumimoji="1" lang="en" altLang="zh-CN" dirty="0"/>
              <a:t>Data Mining</a:t>
            </a:r>
          </a:p>
          <a:p>
            <a:pPr lvl="1"/>
            <a:r>
              <a:rPr kumimoji="1" lang="en" altLang="zh-CN" dirty="0"/>
              <a:t>Games</a:t>
            </a:r>
          </a:p>
          <a:p>
            <a:pPr lvl="1"/>
            <a:r>
              <a:rPr kumimoji="1" lang="en" altLang="zh-CN" dirty="0"/>
              <a:t>Smart World</a:t>
            </a:r>
            <a:endParaRPr kumimoji="1" lang="zh-CN" altLang="en-US" dirty="0"/>
          </a:p>
        </p:txBody>
      </p:sp>
      <p:sp>
        <p:nvSpPr>
          <p:cNvPr id="5" name="灯片编号占位符 4">
            <a:extLst>
              <a:ext uri="{FF2B5EF4-FFF2-40B4-BE49-F238E27FC236}">
                <a16:creationId xmlns:a16="http://schemas.microsoft.com/office/drawing/2014/main" id="{E0A2FBC0-9C1B-144E-AED1-1A251B7DDC16}"/>
              </a:ext>
            </a:extLst>
          </p:cNvPr>
          <p:cNvSpPr>
            <a:spLocks noGrp="1"/>
          </p:cNvSpPr>
          <p:nvPr>
            <p:ph type="sldNum" sz="quarter" idx="12"/>
          </p:nvPr>
        </p:nvSpPr>
        <p:spPr/>
        <p:txBody>
          <a:bodyPr/>
          <a:lstStyle/>
          <a:p>
            <a:fld id="{48F63A3B-78C7-47BE-AE5E-E10140E04643}" type="slidenum">
              <a:rPr lang="en-US" smtClean="0"/>
              <a:t>39</a:t>
            </a:fld>
            <a:endParaRPr lang="en-US" dirty="0"/>
          </a:p>
        </p:txBody>
      </p:sp>
      <p:sp>
        <p:nvSpPr>
          <p:cNvPr id="6" name="页脚占位符 2">
            <a:extLst>
              <a:ext uri="{FF2B5EF4-FFF2-40B4-BE49-F238E27FC236}">
                <a16:creationId xmlns:a16="http://schemas.microsoft.com/office/drawing/2014/main" id="{7B14C9E3-1922-4849-B688-91C67C9007E4}"/>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522626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BB86D-C528-914B-9B59-0ED291A21B1D}"/>
              </a:ext>
            </a:extLst>
          </p:cNvPr>
          <p:cNvSpPr>
            <a:spLocks noGrp="1"/>
          </p:cNvSpPr>
          <p:nvPr>
            <p:ph type="title"/>
          </p:nvPr>
        </p:nvSpPr>
        <p:spPr/>
        <p:txBody>
          <a:bodyPr/>
          <a:lstStyle/>
          <a:p>
            <a:r>
              <a:rPr lang="en" altLang="zh-CN" dirty="0"/>
              <a:t>Technical Committees</a:t>
            </a:r>
            <a:r>
              <a:rPr lang="en-US" altLang="zh-CN" dirty="0"/>
              <a:t>-2</a:t>
            </a:r>
            <a:endParaRPr lang="en" altLang="zh-CN" dirty="0"/>
          </a:p>
        </p:txBody>
      </p:sp>
      <p:sp>
        <p:nvSpPr>
          <p:cNvPr id="3" name="内容占位符 2">
            <a:extLst>
              <a:ext uri="{FF2B5EF4-FFF2-40B4-BE49-F238E27FC236}">
                <a16:creationId xmlns:a16="http://schemas.microsoft.com/office/drawing/2014/main" id="{008436CC-8C49-8143-969E-B4682CB6CA48}"/>
              </a:ext>
            </a:extLst>
          </p:cNvPr>
          <p:cNvSpPr>
            <a:spLocks noGrp="1"/>
          </p:cNvSpPr>
          <p:nvPr>
            <p:ph idx="1"/>
          </p:nvPr>
        </p:nvSpPr>
        <p:spPr/>
        <p:txBody>
          <a:bodyPr>
            <a:normAutofit/>
          </a:bodyPr>
          <a:lstStyle/>
          <a:p>
            <a:r>
              <a:rPr lang="en" altLang="zh-CN" dirty="0"/>
              <a:t>Incubator TCs identify and nurture new CI technologies and new areas for CI applications</a:t>
            </a:r>
            <a:endParaRPr kumimoji="1" lang="fr" altLang="zh-CN" dirty="0"/>
          </a:p>
          <a:p>
            <a:pPr lvl="1"/>
            <a:r>
              <a:rPr kumimoji="1" lang="fr" altLang="zh-CN" dirty="0"/>
              <a:t>Emergent Technologies</a:t>
            </a:r>
          </a:p>
          <a:p>
            <a:pPr lvl="1"/>
            <a:r>
              <a:rPr kumimoji="1" lang="fr" altLang="zh-CN" dirty="0"/>
              <a:t>Intelligent System Applications</a:t>
            </a:r>
          </a:p>
          <a:p>
            <a:pPr lvl="2"/>
            <a:r>
              <a:rPr kumimoji="1" lang="en-US" altLang="zh-CN" dirty="0"/>
              <a:t>TF1…</a:t>
            </a:r>
          </a:p>
          <a:p>
            <a:pPr lvl="2"/>
            <a:r>
              <a:rPr kumimoji="1" lang="en-US" altLang="zh-CN" dirty="0"/>
              <a:t>…</a:t>
            </a:r>
            <a:endParaRPr kumimoji="1" lang="fr" altLang="zh-CN" dirty="0"/>
          </a:p>
          <a:p>
            <a:pPr lvl="2"/>
            <a:r>
              <a:rPr kumimoji="1" lang="en" altLang="zh-CN" dirty="0"/>
              <a:t>TF7: ISATC "Evolutionary Deep Learning and Applications" Task Force, Chair: </a:t>
            </a:r>
            <a:r>
              <a:rPr kumimoji="1" lang="en" altLang="zh-CN" dirty="0" err="1"/>
              <a:t>Yanan</a:t>
            </a:r>
            <a:r>
              <a:rPr kumimoji="1" lang="en" altLang="zh-CN" dirty="0"/>
              <a:t> Sun</a:t>
            </a:r>
          </a:p>
          <a:p>
            <a:pPr lvl="2"/>
            <a:r>
              <a:rPr kumimoji="1" lang="en-US" altLang="zh-CN" dirty="0"/>
              <a:t>…</a:t>
            </a:r>
            <a:endParaRPr kumimoji="1" lang="en" altLang="zh-CN" dirty="0"/>
          </a:p>
          <a:p>
            <a:pPr lvl="1"/>
            <a:endParaRPr kumimoji="1" lang="zh-CN" altLang="en-US" dirty="0"/>
          </a:p>
        </p:txBody>
      </p:sp>
      <p:sp>
        <p:nvSpPr>
          <p:cNvPr id="5" name="灯片编号占位符 4">
            <a:extLst>
              <a:ext uri="{FF2B5EF4-FFF2-40B4-BE49-F238E27FC236}">
                <a16:creationId xmlns:a16="http://schemas.microsoft.com/office/drawing/2014/main" id="{E0A2FBC0-9C1B-144E-AED1-1A251B7DDC16}"/>
              </a:ext>
            </a:extLst>
          </p:cNvPr>
          <p:cNvSpPr>
            <a:spLocks noGrp="1"/>
          </p:cNvSpPr>
          <p:nvPr>
            <p:ph type="sldNum" sz="quarter" idx="12"/>
          </p:nvPr>
        </p:nvSpPr>
        <p:spPr/>
        <p:txBody>
          <a:bodyPr/>
          <a:lstStyle/>
          <a:p>
            <a:fld id="{48F63A3B-78C7-47BE-AE5E-E10140E04643}" type="slidenum">
              <a:rPr lang="en-US" smtClean="0"/>
              <a:t>40</a:t>
            </a:fld>
            <a:endParaRPr lang="en-US" dirty="0"/>
          </a:p>
        </p:txBody>
      </p:sp>
      <p:sp>
        <p:nvSpPr>
          <p:cNvPr id="6" name="页脚占位符 2">
            <a:extLst>
              <a:ext uri="{FF2B5EF4-FFF2-40B4-BE49-F238E27FC236}">
                <a16:creationId xmlns:a16="http://schemas.microsoft.com/office/drawing/2014/main" id="{E4169929-540F-4479-ACA3-0BFD834BD874}"/>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012615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BB86D-C528-914B-9B59-0ED291A21B1D}"/>
              </a:ext>
            </a:extLst>
          </p:cNvPr>
          <p:cNvSpPr>
            <a:spLocks noGrp="1"/>
          </p:cNvSpPr>
          <p:nvPr>
            <p:ph type="title"/>
          </p:nvPr>
        </p:nvSpPr>
        <p:spPr/>
        <p:txBody>
          <a:bodyPr/>
          <a:lstStyle/>
          <a:p>
            <a:r>
              <a:rPr lang="en" altLang="zh-CN" dirty="0"/>
              <a:t>Professional Development</a:t>
            </a:r>
          </a:p>
        </p:txBody>
      </p:sp>
      <p:sp>
        <p:nvSpPr>
          <p:cNvPr id="3" name="内容占位符 2">
            <a:extLst>
              <a:ext uri="{FF2B5EF4-FFF2-40B4-BE49-F238E27FC236}">
                <a16:creationId xmlns:a16="http://schemas.microsoft.com/office/drawing/2014/main" id="{008436CC-8C49-8143-969E-B4682CB6CA48}"/>
              </a:ext>
            </a:extLst>
          </p:cNvPr>
          <p:cNvSpPr>
            <a:spLocks noGrp="1"/>
          </p:cNvSpPr>
          <p:nvPr>
            <p:ph idx="1"/>
          </p:nvPr>
        </p:nvSpPr>
        <p:spPr>
          <a:xfrm>
            <a:off x="838200" y="1042988"/>
            <a:ext cx="10515600" cy="5168626"/>
          </a:xfrm>
        </p:spPr>
        <p:txBody>
          <a:bodyPr>
            <a:normAutofit/>
          </a:bodyPr>
          <a:lstStyle/>
          <a:p>
            <a:r>
              <a:rPr kumimoji="1" lang="en" altLang="zh-CN" dirty="0"/>
              <a:t>Webinars</a:t>
            </a:r>
          </a:p>
          <a:p>
            <a:r>
              <a:rPr kumimoji="1" lang="en" altLang="zh-CN" dirty="0"/>
              <a:t>Summer Schools</a:t>
            </a:r>
          </a:p>
          <a:p>
            <a:r>
              <a:rPr kumimoji="1" lang="en" altLang="zh-CN" dirty="0"/>
              <a:t>...</a:t>
            </a:r>
          </a:p>
          <a:p>
            <a:r>
              <a:rPr kumimoji="1" lang="en" altLang="zh-CN" dirty="0"/>
              <a:t>Graduate student Research Grants</a:t>
            </a:r>
          </a:p>
          <a:p>
            <a:endParaRPr kumimoji="1" lang="en" altLang="zh-CN" dirty="0"/>
          </a:p>
          <a:p>
            <a:endParaRPr kumimoji="1" lang="en" altLang="zh-CN" dirty="0"/>
          </a:p>
          <a:p>
            <a:pPr marL="0" indent="0">
              <a:buNone/>
            </a:pPr>
            <a:endParaRPr kumimoji="1" lang="en" altLang="zh-CN" dirty="0"/>
          </a:p>
          <a:p>
            <a:pPr lvl="1"/>
            <a:endParaRPr kumimoji="1" lang="zh-CN" altLang="en-US" dirty="0"/>
          </a:p>
        </p:txBody>
      </p:sp>
      <p:sp>
        <p:nvSpPr>
          <p:cNvPr id="5" name="灯片编号占位符 4">
            <a:extLst>
              <a:ext uri="{FF2B5EF4-FFF2-40B4-BE49-F238E27FC236}">
                <a16:creationId xmlns:a16="http://schemas.microsoft.com/office/drawing/2014/main" id="{E0A2FBC0-9C1B-144E-AED1-1A251B7DDC16}"/>
              </a:ext>
            </a:extLst>
          </p:cNvPr>
          <p:cNvSpPr>
            <a:spLocks noGrp="1"/>
          </p:cNvSpPr>
          <p:nvPr>
            <p:ph type="sldNum" sz="quarter" idx="12"/>
          </p:nvPr>
        </p:nvSpPr>
        <p:spPr/>
        <p:txBody>
          <a:bodyPr/>
          <a:lstStyle/>
          <a:p>
            <a:fld id="{48F63A3B-78C7-47BE-AE5E-E10140E04643}" type="slidenum">
              <a:rPr lang="en-US" smtClean="0"/>
              <a:t>41</a:t>
            </a:fld>
            <a:endParaRPr lang="en-US" dirty="0"/>
          </a:p>
        </p:txBody>
      </p:sp>
      <p:grpSp>
        <p:nvGrpSpPr>
          <p:cNvPr id="19" name="组合 18">
            <a:extLst>
              <a:ext uri="{FF2B5EF4-FFF2-40B4-BE49-F238E27FC236}">
                <a16:creationId xmlns:a16="http://schemas.microsoft.com/office/drawing/2014/main" id="{34870025-1B29-1440-8546-663C8629EAD6}"/>
              </a:ext>
            </a:extLst>
          </p:cNvPr>
          <p:cNvGrpSpPr/>
          <p:nvPr/>
        </p:nvGrpSpPr>
        <p:grpSpPr>
          <a:xfrm>
            <a:off x="1048587" y="3721905"/>
            <a:ext cx="2532814" cy="2789562"/>
            <a:chOff x="1048587" y="3828795"/>
            <a:chExt cx="2532814" cy="2789562"/>
          </a:xfrm>
        </p:grpSpPr>
        <p:pic>
          <p:nvPicPr>
            <p:cNvPr id="6" name="图片 5">
              <a:extLst>
                <a:ext uri="{FF2B5EF4-FFF2-40B4-BE49-F238E27FC236}">
                  <a16:creationId xmlns:a16="http://schemas.microsoft.com/office/drawing/2014/main" id="{C608BFCC-83F4-8341-824B-5EC558915C5E}"/>
                </a:ext>
              </a:extLst>
            </p:cNvPr>
            <p:cNvPicPr>
              <a:picLocks noChangeAspect="1"/>
            </p:cNvPicPr>
            <p:nvPr/>
          </p:nvPicPr>
          <p:blipFill>
            <a:blip r:embed="rId2"/>
            <a:srcRect/>
            <a:stretch/>
          </p:blipFill>
          <p:spPr>
            <a:xfrm>
              <a:off x="1672137" y="3828795"/>
              <a:ext cx="1285714" cy="1800000"/>
            </a:xfrm>
            <a:prstGeom prst="rect">
              <a:avLst/>
            </a:prstGeom>
          </p:spPr>
        </p:pic>
        <p:sp>
          <p:nvSpPr>
            <p:cNvPr id="15" name="文本框 14">
              <a:extLst>
                <a:ext uri="{FF2B5EF4-FFF2-40B4-BE49-F238E27FC236}">
                  <a16:creationId xmlns:a16="http://schemas.microsoft.com/office/drawing/2014/main" id="{4631F718-1667-7443-A32E-7608F33871FD}"/>
                </a:ext>
              </a:extLst>
            </p:cNvPr>
            <p:cNvSpPr txBox="1"/>
            <p:nvPr/>
          </p:nvSpPr>
          <p:spPr>
            <a:xfrm>
              <a:off x="1048587" y="5695027"/>
              <a:ext cx="2532814" cy="923330"/>
            </a:xfrm>
            <a:prstGeom prst="rect">
              <a:avLst/>
            </a:prstGeom>
            <a:noFill/>
          </p:spPr>
          <p:txBody>
            <a:bodyPr wrap="square" rtlCol="0">
              <a:spAutoFit/>
            </a:bodyPr>
            <a:lstStyle/>
            <a:p>
              <a:pPr algn="ctr"/>
              <a:r>
                <a:rPr kumimoji="1" lang="en" altLang="zh-CN" dirty="0"/>
                <a:t>Simone Ludwig</a:t>
              </a:r>
              <a:r>
                <a:rPr kumimoji="1" lang="en-US" altLang="zh-CN" dirty="0"/>
                <a:t>,</a:t>
              </a:r>
              <a:r>
                <a:rPr kumimoji="1" lang="zh-CN" altLang="en-US" dirty="0"/>
                <a:t> </a:t>
              </a:r>
              <a:r>
                <a:rPr kumimoji="1" lang="en" altLang="zh-CN" dirty="0"/>
                <a:t>Chair</a:t>
              </a:r>
            </a:p>
            <a:p>
              <a:pPr algn="ctr"/>
              <a:r>
                <a:rPr kumimoji="1" lang="en" altLang="zh-CN" dirty="0"/>
                <a:t>North Dakota State University</a:t>
              </a:r>
              <a:r>
                <a:rPr kumimoji="1" lang="en-US" altLang="zh-CN" dirty="0"/>
                <a:t>,</a:t>
              </a:r>
              <a:r>
                <a:rPr kumimoji="1" lang="zh-CN" altLang="en-US" dirty="0"/>
                <a:t> </a:t>
              </a:r>
              <a:r>
                <a:rPr kumimoji="1" lang="en-US" altLang="zh-CN" dirty="0"/>
                <a:t>US</a:t>
              </a:r>
              <a:endParaRPr kumimoji="1" lang="zh-CN" altLang="en-US" dirty="0"/>
            </a:p>
          </p:txBody>
        </p:sp>
      </p:grpSp>
      <p:grpSp>
        <p:nvGrpSpPr>
          <p:cNvPr id="20" name="组合 19">
            <a:extLst>
              <a:ext uri="{FF2B5EF4-FFF2-40B4-BE49-F238E27FC236}">
                <a16:creationId xmlns:a16="http://schemas.microsoft.com/office/drawing/2014/main" id="{C8F0F2D1-83CC-F94C-A0B1-92BB9D8690B3}"/>
              </a:ext>
            </a:extLst>
          </p:cNvPr>
          <p:cNvGrpSpPr/>
          <p:nvPr/>
        </p:nvGrpSpPr>
        <p:grpSpPr>
          <a:xfrm>
            <a:off x="3963625" y="3721905"/>
            <a:ext cx="1936530" cy="2817437"/>
            <a:chOff x="3581401" y="3753622"/>
            <a:chExt cx="1936530" cy="2817437"/>
          </a:xfrm>
        </p:grpSpPr>
        <p:pic>
          <p:nvPicPr>
            <p:cNvPr id="12" name="图片 11">
              <a:extLst>
                <a:ext uri="{FF2B5EF4-FFF2-40B4-BE49-F238E27FC236}">
                  <a16:creationId xmlns:a16="http://schemas.microsoft.com/office/drawing/2014/main" id="{DA72FD13-2888-254F-A1A0-5AC336AD92C6}"/>
                </a:ext>
              </a:extLst>
            </p:cNvPr>
            <p:cNvPicPr>
              <a:picLocks noChangeAspect="1"/>
            </p:cNvPicPr>
            <p:nvPr/>
          </p:nvPicPr>
          <p:blipFill>
            <a:blip r:embed="rId3"/>
            <a:stretch>
              <a:fillRect/>
            </a:stretch>
          </p:blipFill>
          <p:spPr>
            <a:xfrm>
              <a:off x="3908248" y="3753622"/>
              <a:ext cx="1282836" cy="1800000"/>
            </a:xfrm>
            <a:prstGeom prst="rect">
              <a:avLst/>
            </a:prstGeom>
          </p:spPr>
        </p:pic>
        <p:sp>
          <p:nvSpPr>
            <p:cNvPr id="16" name="文本框 15">
              <a:extLst>
                <a:ext uri="{FF2B5EF4-FFF2-40B4-BE49-F238E27FC236}">
                  <a16:creationId xmlns:a16="http://schemas.microsoft.com/office/drawing/2014/main" id="{317C64BD-01EC-DA45-81BB-9233E9F2F200}"/>
                </a:ext>
              </a:extLst>
            </p:cNvPr>
            <p:cNvSpPr txBox="1"/>
            <p:nvPr/>
          </p:nvSpPr>
          <p:spPr>
            <a:xfrm>
              <a:off x="3581401" y="5647729"/>
              <a:ext cx="1936530" cy="923330"/>
            </a:xfrm>
            <a:prstGeom prst="rect">
              <a:avLst/>
            </a:prstGeom>
            <a:noFill/>
          </p:spPr>
          <p:txBody>
            <a:bodyPr wrap="square" rtlCol="0">
              <a:spAutoFit/>
            </a:bodyPr>
            <a:lstStyle/>
            <a:p>
              <a:pPr algn="ctr"/>
              <a:r>
                <a:rPr kumimoji="1" lang="en-US" altLang="zh-CN" dirty="0" err="1"/>
                <a:t>Yanan</a:t>
              </a:r>
              <a:r>
                <a:rPr kumimoji="1" lang="zh-CN" altLang="en-US" dirty="0"/>
                <a:t> </a:t>
              </a:r>
              <a:r>
                <a:rPr kumimoji="1" lang="en-US" altLang="zh-CN" dirty="0"/>
                <a:t>Sun</a:t>
              </a:r>
              <a:endParaRPr kumimoji="1" lang="en" altLang="zh-CN" dirty="0"/>
            </a:p>
            <a:p>
              <a:pPr algn="ctr"/>
              <a:r>
                <a:rPr kumimoji="1" lang="en-US" altLang="zh-CN" dirty="0"/>
                <a:t>Sichuan</a:t>
              </a:r>
              <a:r>
                <a:rPr kumimoji="1" lang="zh-CN" altLang="en-US" dirty="0"/>
                <a:t> </a:t>
              </a:r>
              <a:r>
                <a:rPr kumimoji="1" lang="en-US" altLang="zh-CN" dirty="0"/>
                <a:t>University,</a:t>
              </a:r>
              <a:r>
                <a:rPr kumimoji="1" lang="zh-CN" altLang="en-US" dirty="0"/>
                <a:t> </a:t>
              </a:r>
              <a:r>
                <a:rPr kumimoji="1" lang="en-US" altLang="zh-CN" dirty="0"/>
                <a:t>CN</a:t>
              </a:r>
              <a:endParaRPr kumimoji="1" lang="zh-CN" altLang="en-US" dirty="0"/>
            </a:p>
          </p:txBody>
        </p:sp>
      </p:grpSp>
      <p:grpSp>
        <p:nvGrpSpPr>
          <p:cNvPr id="21" name="组合 20">
            <a:extLst>
              <a:ext uri="{FF2B5EF4-FFF2-40B4-BE49-F238E27FC236}">
                <a16:creationId xmlns:a16="http://schemas.microsoft.com/office/drawing/2014/main" id="{53B8701E-B401-4B4A-A756-575326175B2A}"/>
              </a:ext>
            </a:extLst>
          </p:cNvPr>
          <p:cNvGrpSpPr/>
          <p:nvPr/>
        </p:nvGrpSpPr>
        <p:grpSpPr>
          <a:xfrm>
            <a:off x="6282379" y="3721905"/>
            <a:ext cx="1936530" cy="2817437"/>
            <a:chOff x="5965663" y="3753622"/>
            <a:chExt cx="1936530" cy="2817437"/>
          </a:xfrm>
        </p:grpSpPr>
        <p:pic>
          <p:nvPicPr>
            <p:cNvPr id="14" name="图片 13">
              <a:extLst>
                <a:ext uri="{FF2B5EF4-FFF2-40B4-BE49-F238E27FC236}">
                  <a16:creationId xmlns:a16="http://schemas.microsoft.com/office/drawing/2014/main" id="{A7D26C93-442C-554D-83BE-4080AD70FBF3}"/>
                </a:ext>
              </a:extLst>
            </p:cNvPr>
            <p:cNvPicPr>
              <a:picLocks noChangeAspect="1"/>
            </p:cNvPicPr>
            <p:nvPr/>
          </p:nvPicPr>
          <p:blipFill>
            <a:blip r:embed="rId4"/>
            <a:stretch>
              <a:fillRect/>
            </a:stretch>
          </p:blipFill>
          <p:spPr>
            <a:xfrm>
              <a:off x="6287620" y="3753622"/>
              <a:ext cx="1292617" cy="1800000"/>
            </a:xfrm>
            <a:prstGeom prst="rect">
              <a:avLst/>
            </a:prstGeom>
          </p:spPr>
        </p:pic>
        <p:sp>
          <p:nvSpPr>
            <p:cNvPr id="17" name="文本框 16">
              <a:extLst>
                <a:ext uri="{FF2B5EF4-FFF2-40B4-BE49-F238E27FC236}">
                  <a16:creationId xmlns:a16="http://schemas.microsoft.com/office/drawing/2014/main" id="{62ABFF79-B77B-E648-B9A5-C2CA711B6FBC}"/>
                </a:ext>
              </a:extLst>
            </p:cNvPr>
            <p:cNvSpPr txBox="1"/>
            <p:nvPr/>
          </p:nvSpPr>
          <p:spPr>
            <a:xfrm>
              <a:off x="5965663" y="5647729"/>
              <a:ext cx="1936530" cy="923330"/>
            </a:xfrm>
            <a:prstGeom prst="rect">
              <a:avLst/>
            </a:prstGeom>
            <a:noFill/>
          </p:spPr>
          <p:txBody>
            <a:bodyPr wrap="square" rtlCol="0">
              <a:spAutoFit/>
            </a:bodyPr>
            <a:lstStyle/>
            <a:p>
              <a:pPr algn="ctr"/>
              <a:r>
                <a:rPr kumimoji="1" lang="en-US" altLang="zh-CN" dirty="0"/>
                <a:t>Zhen</a:t>
              </a:r>
              <a:r>
                <a:rPr kumimoji="1" lang="zh-CN" altLang="en-US" dirty="0"/>
                <a:t> </a:t>
              </a:r>
              <a:r>
                <a:rPr kumimoji="1" lang="en-US" altLang="zh-CN" dirty="0"/>
                <a:t>Ni</a:t>
              </a:r>
              <a:endParaRPr kumimoji="1" lang="en" altLang="zh-CN" dirty="0"/>
            </a:p>
            <a:p>
              <a:pPr algn="ctr"/>
              <a:r>
                <a:rPr lang="en" altLang="zh-CN" dirty="0"/>
                <a:t>Florida Atlantic University</a:t>
              </a:r>
              <a:r>
                <a:rPr lang="en-US" altLang="zh-CN" dirty="0"/>
                <a:t>,</a:t>
              </a:r>
              <a:r>
                <a:rPr lang="zh-CN" altLang="en-US" dirty="0"/>
                <a:t> </a:t>
              </a:r>
              <a:r>
                <a:rPr lang="en-US" altLang="zh-CN" dirty="0"/>
                <a:t>US</a:t>
              </a:r>
              <a:endParaRPr kumimoji="1" lang="zh-CN" altLang="en-US" dirty="0"/>
            </a:p>
          </p:txBody>
        </p:sp>
      </p:grpSp>
      <p:grpSp>
        <p:nvGrpSpPr>
          <p:cNvPr id="22" name="组合 21">
            <a:extLst>
              <a:ext uri="{FF2B5EF4-FFF2-40B4-BE49-F238E27FC236}">
                <a16:creationId xmlns:a16="http://schemas.microsoft.com/office/drawing/2014/main" id="{17ECE97D-1C0F-B247-985C-6899A1A4EF20}"/>
              </a:ext>
            </a:extLst>
          </p:cNvPr>
          <p:cNvGrpSpPr/>
          <p:nvPr/>
        </p:nvGrpSpPr>
        <p:grpSpPr>
          <a:xfrm>
            <a:off x="8601132" y="3721905"/>
            <a:ext cx="2085082" cy="2849154"/>
            <a:chOff x="8601132" y="3721905"/>
            <a:chExt cx="2085082" cy="2849154"/>
          </a:xfrm>
        </p:grpSpPr>
        <p:pic>
          <p:nvPicPr>
            <p:cNvPr id="10" name="图片 9">
              <a:extLst>
                <a:ext uri="{FF2B5EF4-FFF2-40B4-BE49-F238E27FC236}">
                  <a16:creationId xmlns:a16="http://schemas.microsoft.com/office/drawing/2014/main" id="{45733CDD-3EBD-3C4D-B863-543BA8230B9D}"/>
                </a:ext>
              </a:extLst>
            </p:cNvPr>
            <p:cNvPicPr>
              <a:picLocks noChangeAspect="1"/>
            </p:cNvPicPr>
            <p:nvPr/>
          </p:nvPicPr>
          <p:blipFill rotWithShape="1">
            <a:blip r:embed="rId5"/>
            <a:srcRect l="3617" r="9052"/>
            <a:stretch/>
          </p:blipFill>
          <p:spPr>
            <a:xfrm>
              <a:off x="8997365" y="3721905"/>
              <a:ext cx="1292617" cy="1800000"/>
            </a:xfrm>
            <a:prstGeom prst="rect">
              <a:avLst/>
            </a:prstGeom>
          </p:spPr>
        </p:pic>
        <p:sp>
          <p:nvSpPr>
            <p:cNvPr id="18" name="文本框 17">
              <a:extLst>
                <a:ext uri="{FF2B5EF4-FFF2-40B4-BE49-F238E27FC236}">
                  <a16:creationId xmlns:a16="http://schemas.microsoft.com/office/drawing/2014/main" id="{5F6E5DE5-D6D4-254B-8B17-8CD21D504840}"/>
                </a:ext>
              </a:extLst>
            </p:cNvPr>
            <p:cNvSpPr txBox="1"/>
            <p:nvPr/>
          </p:nvSpPr>
          <p:spPr>
            <a:xfrm>
              <a:off x="8601132" y="5647729"/>
              <a:ext cx="2085082" cy="923330"/>
            </a:xfrm>
            <a:prstGeom prst="rect">
              <a:avLst/>
            </a:prstGeom>
            <a:noFill/>
          </p:spPr>
          <p:txBody>
            <a:bodyPr wrap="square" rtlCol="0">
              <a:spAutoFit/>
            </a:bodyPr>
            <a:lstStyle/>
            <a:p>
              <a:pPr algn="ctr"/>
              <a:r>
                <a:rPr kumimoji="1" lang="en-US" altLang="zh-CN" dirty="0"/>
                <a:t>Ana </a:t>
              </a:r>
              <a:r>
                <a:rPr kumimoji="1" lang="en-US" altLang="zh-CN" dirty="0" err="1"/>
                <a:t>Bazzan</a:t>
              </a:r>
              <a:endParaRPr kumimoji="1" lang="en" altLang="zh-CN" dirty="0"/>
            </a:p>
            <a:p>
              <a:pPr algn="ctr"/>
              <a:r>
                <a:rPr lang="en" altLang="zh-CN" dirty="0"/>
                <a:t>Federal University of Rio</a:t>
              </a:r>
              <a:r>
                <a:rPr lang="en-US" altLang="zh-CN" dirty="0"/>
                <a:t>,</a:t>
              </a:r>
              <a:r>
                <a:rPr lang="zh-CN" altLang="en-US" dirty="0"/>
                <a:t> </a:t>
              </a:r>
              <a:r>
                <a:rPr lang="en-US" altLang="zh-CN" dirty="0"/>
                <a:t>BR</a:t>
              </a:r>
              <a:endParaRPr kumimoji="1" lang="zh-CN" altLang="en-US" dirty="0"/>
            </a:p>
          </p:txBody>
        </p:sp>
      </p:grpSp>
      <p:sp>
        <p:nvSpPr>
          <p:cNvPr id="23" name="页脚占位符 2">
            <a:extLst>
              <a:ext uri="{FF2B5EF4-FFF2-40B4-BE49-F238E27FC236}">
                <a16:creationId xmlns:a16="http://schemas.microsoft.com/office/drawing/2014/main" id="{A64BCC5A-8AE7-4227-B75E-69567D361FB0}"/>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857310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FBBEC-2559-1642-8E1E-587ADA8F0445}"/>
              </a:ext>
            </a:extLst>
          </p:cNvPr>
          <p:cNvSpPr>
            <a:spLocks noGrp="1"/>
          </p:cNvSpPr>
          <p:nvPr>
            <p:ph type="title"/>
          </p:nvPr>
        </p:nvSpPr>
        <p:spPr/>
        <p:txBody>
          <a:bodyPr/>
          <a:lstStyle/>
          <a:p>
            <a:r>
              <a:rPr kumimoji="1" lang="en" altLang="zh-CN" dirty="0"/>
              <a:t>Sponsored Conferences</a:t>
            </a:r>
            <a:endParaRPr kumimoji="1" lang="zh-CN" altLang="en-US" dirty="0"/>
          </a:p>
        </p:txBody>
      </p:sp>
      <p:sp>
        <p:nvSpPr>
          <p:cNvPr id="3" name="内容占位符 2">
            <a:extLst>
              <a:ext uri="{FF2B5EF4-FFF2-40B4-BE49-F238E27FC236}">
                <a16:creationId xmlns:a16="http://schemas.microsoft.com/office/drawing/2014/main" id="{153483B4-E442-BB48-B73F-667C653ED060}"/>
              </a:ext>
            </a:extLst>
          </p:cNvPr>
          <p:cNvSpPr>
            <a:spLocks noGrp="1"/>
          </p:cNvSpPr>
          <p:nvPr>
            <p:ph idx="1"/>
          </p:nvPr>
        </p:nvSpPr>
        <p:spPr/>
        <p:txBody>
          <a:bodyPr>
            <a:normAutofit fontScale="77500" lnSpcReduction="20000"/>
          </a:bodyPr>
          <a:lstStyle/>
          <a:p>
            <a:r>
              <a:rPr kumimoji="1" lang="en" altLang="zh-CN" dirty="0"/>
              <a:t>International Joint Conference on Neural Networks (IJCNN)</a:t>
            </a:r>
          </a:p>
          <a:p>
            <a:r>
              <a:rPr kumimoji="1" lang="en" altLang="zh-CN" dirty="0"/>
              <a:t>International Conference on Fuzzy Systems (FUZZ-IEEE)</a:t>
            </a:r>
          </a:p>
          <a:p>
            <a:r>
              <a:rPr kumimoji="1" lang="en" altLang="zh-CN" dirty="0"/>
              <a:t>Congress on Evolutionary Computation (CEC)</a:t>
            </a:r>
          </a:p>
          <a:p>
            <a:r>
              <a:rPr kumimoji="1" lang="en" altLang="zh-CN" dirty="0"/>
              <a:t>International Symposium on Computational Intelligence in Bioinformatics and Computational Biology (CIBCB)</a:t>
            </a:r>
          </a:p>
          <a:p>
            <a:r>
              <a:rPr kumimoji="1" lang="en" altLang="zh-CN" dirty="0"/>
              <a:t>International Conference on Computational Intelligence in Games (CIG)</a:t>
            </a:r>
          </a:p>
          <a:p>
            <a:r>
              <a:rPr kumimoji="1" lang="en" altLang="zh-CN" dirty="0"/>
              <a:t>International Conference on Developmental Learning(ICDL)</a:t>
            </a:r>
          </a:p>
          <a:p>
            <a:r>
              <a:rPr kumimoji="1" lang="en" altLang="zh-CN" dirty="0"/>
              <a:t>International Symposium on Computational Intelligence for Measurement Systems and Applications(CIMSA)</a:t>
            </a:r>
          </a:p>
          <a:p>
            <a:r>
              <a:rPr kumimoji="1" lang="en" altLang="zh-CN" dirty="0"/>
              <a:t>International Conference on Computational Intelligence for Homeland Security and Personal Safety(CIHSPS)</a:t>
            </a:r>
            <a:endParaRPr kumimoji="1" lang="zh-CN" altLang="en-US" dirty="0"/>
          </a:p>
        </p:txBody>
      </p:sp>
      <p:sp>
        <p:nvSpPr>
          <p:cNvPr id="5" name="灯片编号占位符 4">
            <a:extLst>
              <a:ext uri="{FF2B5EF4-FFF2-40B4-BE49-F238E27FC236}">
                <a16:creationId xmlns:a16="http://schemas.microsoft.com/office/drawing/2014/main" id="{A8B71E76-862B-7B4B-B0F5-5B561405EFA6}"/>
              </a:ext>
            </a:extLst>
          </p:cNvPr>
          <p:cNvSpPr>
            <a:spLocks noGrp="1"/>
          </p:cNvSpPr>
          <p:nvPr>
            <p:ph type="sldNum" sz="quarter" idx="12"/>
          </p:nvPr>
        </p:nvSpPr>
        <p:spPr/>
        <p:txBody>
          <a:bodyPr/>
          <a:lstStyle/>
          <a:p>
            <a:fld id="{48F63A3B-78C7-47BE-AE5E-E10140E04643}" type="slidenum">
              <a:rPr lang="en-US" smtClean="0"/>
              <a:t>42</a:t>
            </a:fld>
            <a:endParaRPr lang="en-US" dirty="0"/>
          </a:p>
        </p:txBody>
      </p:sp>
      <p:sp>
        <p:nvSpPr>
          <p:cNvPr id="6" name="页脚占位符 2">
            <a:extLst>
              <a:ext uri="{FF2B5EF4-FFF2-40B4-BE49-F238E27FC236}">
                <a16:creationId xmlns:a16="http://schemas.microsoft.com/office/drawing/2014/main" id="{56C84596-9A47-4238-8104-1EDE386A28A8}"/>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4037424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0821C-8B98-2740-8233-7AC552DF00B2}"/>
              </a:ext>
            </a:extLst>
          </p:cNvPr>
          <p:cNvSpPr>
            <a:spLocks noGrp="1"/>
          </p:cNvSpPr>
          <p:nvPr>
            <p:ph type="title"/>
          </p:nvPr>
        </p:nvSpPr>
        <p:spPr/>
        <p:txBody>
          <a:bodyPr/>
          <a:lstStyle/>
          <a:p>
            <a:r>
              <a:rPr kumimoji="1" lang="en-US" altLang="zh-CN" dirty="0"/>
              <a:t>WCCI</a:t>
            </a:r>
            <a:endParaRPr kumimoji="1" lang="zh-CN" altLang="en-US" dirty="0"/>
          </a:p>
        </p:txBody>
      </p:sp>
      <p:sp>
        <p:nvSpPr>
          <p:cNvPr id="4" name="灯片编号占位符 3">
            <a:extLst>
              <a:ext uri="{FF2B5EF4-FFF2-40B4-BE49-F238E27FC236}">
                <a16:creationId xmlns:a16="http://schemas.microsoft.com/office/drawing/2014/main" id="{DE0ED639-AF30-D344-AEB6-FE51157C727A}"/>
              </a:ext>
            </a:extLst>
          </p:cNvPr>
          <p:cNvSpPr>
            <a:spLocks noGrp="1"/>
          </p:cNvSpPr>
          <p:nvPr>
            <p:ph type="sldNum" sz="quarter" idx="12"/>
          </p:nvPr>
        </p:nvSpPr>
        <p:spPr/>
        <p:txBody>
          <a:bodyPr/>
          <a:lstStyle/>
          <a:p>
            <a:fld id="{48F63A3B-78C7-47BE-AE5E-E10140E04643}" type="slidenum">
              <a:rPr lang="en-US" smtClean="0"/>
              <a:t>43</a:t>
            </a:fld>
            <a:endParaRPr lang="en-US" dirty="0"/>
          </a:p>
        </p:txBody>
      </p:sp>
      <p:sp>
        <p:nvSpPr>
          <p:cNvPr id="5" name="内容占位符 2">
            <a:extLst>
              <a:ext uri="{FF2B5EF4-FFF2-40B4-BE49-F238E27FC236}">
                <a16:creationId xmlns:a16="http://schemas.microsoft.com/office/drawing/2014/main" id="{A99C8273-7F09-7F4E-8769-B77CF6CFC27F}"/>
              </a:ext>
            </a:extLst>
          </p:cNvPr>
          <p:cNvSpPr txBox="1">
            <a:spLocks/>
          </p:cNvSpPr>
          <p:nvPr/>
        </p:nvSpPr>
        <p:spPr>
          <a:xfrm>
            <a:off x="838200" y="1042988"/>
            <a:ext cx="5516880" cy="5133975"/>
          </a:xfrm>
          <a:prstGeom prst="rect">
            <a:avLst/>
          </a:prstGeom>
        </p:spPr>
        <p:txBody>
          <a:bodyPr>
            <a:normAutofit/>
          </a:bodyPr>
          <a:lstStyle>
            <a:lvl1pPr marL="228600" indent="-228600" algn="l" defTabSz="914400" rtl="0" eaLnBrk="1" latinLnBrk="0" hangingPunct="1">
              <a:lnSpc>
                <a:spcPct val="100000"/>
              </a:lnSpc>
              <a:spcBef>
                <a:spcPts val="1000"/>
              </a:spcBef>
              <a:spcAft>
                <a:spcPts val="1200"/>
              </a:spcAft>
              <a:buFontTx/>
              <a:buBlip>
                <a:blip r:embed="rId2"/>
              </a:buBlip>
              <a:defRPr sz="2800" kern="1200">
                <a:solidFill>
                  <a:srgbClr val="1F4F9C"/>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系统字体"/>
              <a:buChar char="–"/>
              <a:defRPr sz="24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spcAft>
                <a:spcPts val="500"/>
              </a:spcAft>
              <a:buFont typeface="Wingdings" pitchFamily="2" charset="2"/>
              <a:buChar char="Ø"/>
              <a:defRPr sz="2000" b="0" i="0" kern="1200">
                <a:solidFill>
                  <a:schemeClr val="bg2">
                    <a:lumMod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zh-CN" dirty="0"/>
              <a:t>1994, Orlando, Florida</a:t>
            </a:r>
          </a:p>
          <a:p>
            <a:r>
              <a:rPr kumimoji="1" lang="en" altLang="zh-CN" dirty="0"/>
              <a:t>1998, Anchorage, Alaska</a:t>
            </a:r>
          </a:p>
          <a:p>
            <a:r>
              <a:rPr kumimoji="1" lang="en" altLang="zh-CN" dirty="0"/>
              <a:t>2002, Honolulu, Hawaii</a:t>
            </a:r>
          </a:p>
          <a:p>
            <a:r>
              <a:rPr kumimoji="1" lang="en" altLang="zh-CN" dirty="0"/>
              <a:t>2006, Vancouver, Canada</a:t>
            </a:r>
          </a:p>
          <a:p>
            <a:r>
              <a:rPr kumimoji="1" lang="en" altLang="zh-CN" dirty="0"/>
              <a:t>2008, Hong Kong, China</a:t>
            </a:r>
          </a:p>
          <a:p>
            <a:r>
              <a:rPr kumimoji="1" lang="en" altLang="zh-CN" dirty="0"/>
              <a:t>2010, Barcelona, Spain</a:t>
            </a:r>
            <a:endParaRPr kumimoji="1" lang="en" altLang="zh-CN" dirty="0">
              <a:solidFill>
                <a:srgbClr val="C00000"/>
              </a:solidFill>
            </a:endParaRPr>
          </a:p>
          <a:p>
            <a:pPr marL="0" indent="0">
              <a:buNone/>
            </a:pPr>
            <a:endParaRPr kumimoji="1" lang="zh-CN" altLang="en-US" dirty="0"/>
          </a:p>
        </p:txBody>
      </p:sp>
      <p:sp>
        <p:nvSpPr>
          <p:cNvPr id="6" name="内容占位符 2">
            <a:extLst>
              <a:ext uri="{FF2B5EF4-FFF2-40B4-BE49-F238E27FC236}">
                <a16:creationId xmlns:a16="http://schemas.microsoft.com/office/drawing/2014/main" id="{A31368EA-EE2B-DE4E-82B7-A77678B83308}"/>
              </a:ext>
            </a:extLst>
          </p:cNvPr>
          <p:cNvSpPr txBox="1">
            <a:spLocks/>
          </p:cNvSpPr>
          <p:nvPr/>
        </p:nvSpPr>
        <p:spPr>
          <a:xfrm>
            <a:off x="6004560" y="1019176"/>
            <a:ext cx="5974080" cy="5133975"/>
          </a:xfrm>
          <a:prstGeom prst="rect">
            <a:avLst/>
          </a:prstGeom>
        </p:spPr>
        <p:txBody>
          <a:bodyPr>
            <a:normAutofit/>
          </a:bodyPr>
          <a:lstStyle>
            <a:lvl1pPr marL="228600" indent="-228600" algn="l" defTabSz="914400" rtl="0" eaLnBrk="1" latinLnBrk="0" hangingPunct="1">
              <a:lnSpc>
                <a:spcPct val="100000"/>
              </a:lnSpc>
              <a:spcBef>
                <a:spcPts val="1000"/>
              </a:spcBef>
              <a:spcAft>
                <a:spcPts val="1200"/>
              </a:spcAft>
              <a:buFontTx/>
              <a:buBlip>
                <a:blip r:embed="rId2"/>
              </a:buBlip>
              <a:defRPr sz="2800" kern="1200">
                <a:solidFill>
                  <a:srgbClr val="1F4F9C"/>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系统字体"/>
              <a:buChar char="–"/>
              <a:defRPr sz="24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spcAft>
                <a:spcPts val="500"/>
              </a:spcAft>
              <a:buFont typeface="Wingdings" pitchFamily="2" charset="2"/>
              <a:buChar char="Ø"/>
              <a:defRPr sz="2000" b="0" i="0" kern="1200">
                <a:solidFill>
                  <a:schemeClr val="bg2">
                    <a:lumMod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zh-CN" dirty="0"/>
              <a:t>2012, Brisbane, Australia</a:t>
            </a:r>
          </a:p>
          <a:p>
            <a:r>
              <a:rPr kumimoji="1" lang="en" altLang="zh-CN" dirty="0"/>
              <a:t>2014, Beijing, China</a:t>
            </a:r>
          </a:p>
          <a:p>
            <a:r>
              <a:rPr kumimoji="1" lang="en" altLang="zh-CN" dirty="0"/>
              <a:t>2016, Vancouver, Canada</a:t>
            </a:r>
          </a:p>
          <a:p>
            <a:r>
              <a:rPr kumimoji="1" lang="en" altLang="zh-CN" dirty="0"/>
              <a:t>2018, Rio de </a:t>
            </a:r>
            <a:r>
              <a:rPr kumimoji="1" lang="en" altLang="zh-CN" dirty="0" err="1"/>
              <a:t>Janerio</a:t>
            </a:r>
            <a:r>
              <a:rPr kumimoji="1" lang="en" altLang="zh-CN" dirty="0"/>
              <a:t>, Brazil</a:t>
            </a:r>
          </a:p>
          <a:p>
            <a:r>
              <a:rPr kumimoji="1" lang="en" altLang="zh-CN" dirty="0"/>
              <a:t>2020, Glasgow, UK</a:t>
            </a:r>
          </a:p>
          <a:p>
            <a:r>
              <a:rPr kumimoji="1" lang="en-US" altLang="zh-CN" dirty="0">
                <a:solidFill>
                  <a:srgbClr val="C00000"/>
                </a:solidFill>
              </a:rPr>
              <a:t>2022,</a:t>
            </a:r>
            <a:r>
              <a:rPr kumimoji="1" lang="zh-CN" altLang="en-US" dirty="0">
                <a:solidFill>
                  <a:srgbClr val="C00000"/>
                </a:solidFill>
              </a:rPr>
              <a:t> </a:t>
            </a:r>
            <a:r>
              <a:rPr kumimoji="1" lang="en" altLang="zh-CN" dirty="0">
                <a:solidFill>
                  <a:srgbClr val="C00000"/>
                </a:solidFill>
              </a:rPr>
              <a:t>Padua</a:t>
            </a:r>
            <a:r>
              <a:rPr kumimoji="1" lang="en-US" altLang="zh-CN" dirty="0">
                <a:solidFill>
                  <a:srgbClr val="C00000"/>
                </a:solidFill>
              </a:rPr>
              <a:t>,</a:t>
            </a:r>
            <a:r>
              <a:rPr kumimoji="1" lang="zh-CN" altLang="en" dirty="0">
                <a:solidFill>
                  <a:srgbClr val="C00000"/>
                </a:solidFill>
              </a:rPr>
              <a:t> </a:t>
            </a:r>
            <a:r>
              <a:rPr kumimoji="1" lang="en" altLang="zh-CN" dirty="0">
                <a:solidFill>
                  <a:srgbClr val="C00000"/>
                </a:solidFill>
              </a:rPr>
              <a:t>Italy</a:t>
            </a:r>
            <a:endParaRPr kumimoji="1" lang="zh-CN" altLang="en-US" dirty="0">
              <a:solidFill>
                <a:srgbClr val="C00000"/>
              </a:solidFill>
            </a:endParaRPr>
          </a:p>
        </p:txBody>
      </p:sp>
      <p:sp>
        <p:nvSpPr>
          <p:cNvPr id="7" name="页脚占位符 2">
            <a:extLst>
              <a:ext uri="{FF2B5EF4-FFF2-40B4-BE49-F238E27FC236}">
                <a16:creationId xmlns:a16="http://schemas.microsoft.com/office/drawing/2014/main" id="{240EA4D4-117C-44AA-8EC3-351908AC9FB7}"/>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2545791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E5248-AD0D-6643-ABF3-324DFA374D85}"/>
              </a:ext>
            </a:extLst>
          </p:cNvPr>
          <p:cNvSpPr>
            <a:spLocks noGrp="1"/>
          </p:cNvSpPr>
          <p:nvPr>
            <p:ph type="title"/>
          </p:nvPr>
        </p:nvSpPr>
        <p:spPr/>
        <p:txBody>
          <a:bodyPr/>
          <a:lstStyle/>
          <a:p>
            <a:r>
              <a:rPr kumimoji="1" lang="en-US" altLang="zh-CN" dirty="0"/>
              <a:t>WCCI2020</a:t>
            </a:r>
            <a:endParaRPr kumimoji="1" lang="zh-CN" altLang="en-US" dirty="0"/>
          </a:p>
        </p:txBody>
      </p:sp>
      <p:sp>
        <p:nvSpPr>
          <p:cNvPr id="4" name="灯片编号占位符 3">
            <a:extLst>
              <a:ext uri="{FF2B5EF4-FFF2-40B4-BE49-F238E27FC236}">
                <a16:creationId xmlns:a16="http://schemas.microsoft.com/office/drawing/2014/main" id="{AD772F63-7E93-5D41-B0C1-1C66DF0611E8}"/>
              </a:ext>
            </a:extLst>
          </p:cNvPr>
          <p:cNvSpPr>
            <a:spLocks noGrp="1"/>
          </p:cNvSpPr>
          <p:nvPr>
            <p:ph type="sldNum" sz="quarter" idx="12"/>
          </p:nvPr>
        </p:nvSpPr>
        <p:spPr/>
        <p:txBody>
          <a:bodyPr/>
          <a:lstStyle/>
          <a:p>
            <a:fld id="{48F63A3B-78C7-47BE-AE5E-E10140E04643}" type="slidenum">
              <a:rPr lang="en-US" smtClean="0"/>
              <a:t>44</a:t>
            </a:fld>
            <a:endParaRPr lang="en-US" dirty="0"/>
          </a:p>
        </p:txBody>
      </p:sp>
      <p:pic>
        <p:nvPicPr>
          <p:cNvPr id="6" name="图片 5">
            <a:extLst>
              <a:ext uri="{FF2B5EF4-FFF2-40B4-BE49-F238E27FC236}">
                <a16:creationId xmlns:a16="http://schemas.microsoft.com/office/drawing/2014/main" id="{699E0FC7-DA18-EC4D-B643-A968131A1A39}"/>
              </a:ext>
            </a:extLst>
          </p:cNvPr>
          <p:cNvPicPr>
            <a:picLocks noChangeAspect="1"/>
          </p:cNvPicPr>
          <p:nvPr/>
        </p:nvPicPr>
        <p:blipFill>
          <a:blip r:embed="rId2"/>
          <a:stretch>
            <a:fillRect/>
          </a:stretch>
        </p:blipFill>
        <p:spPr>
          <a:xfrm>
            <a:off x="0" y="865282"/>
            <a:ext cx="12192000" cy="4654461"/>
          </a:xfrm>
          <a:prstGeom prst="rect">
            <a:avLst/>
          </a:prstGeom>
        </p:spPr>
      </p:pic>
      <p:sp>
        <p:nvSpPr>
          <p:cNvPr id="7" name="页脚占位符 2">
            <a:extLst>
              <a:ext uri="{FF2B5EF4-FFF2-40B4-BE49-F238E27FC236}">
                <a16:creationId xmlns:a16="http://schemas.microsoft.com/office/drawing/2014/main" id="{F176AC32-D554-458E-B11D-88544562E727}"/>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8773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1A9D-7D53-4F41-BA48-5504E9DFA41D}"/>
              </a:ext>
            </a:extLst>
          </p:cNvPr>
          <p:cNvSpPr>
            <a:spLocks noGrp="1"/>
          </p:cNvSpPr>
          <p:nvPr>
            <p:ph type="title"/>
          </p:nvPr>
        </p:nvSpPr>
        <p:spPr/>
        <p:txBody>
          <a:bodyPr>
            <a:normAutofit/>
          </a:bodyPr>
          <a:lstStyle/>
          <a:p>
            <a:r>
              <a:rPr lang="en" altLang="zh-CN" b="1" dirty="0"/>
              <a:t>SSCI</a:t>
            </a:r>
            <a:endParaRPr kumimoji="1" lang="zh-CN" altLang="en-US" dirty="0"/>
          </a:p>
        </p:txBody>
      </p:sp>
      <p:sp>
        <p:nvSpPr>
          <p:cNvPr id="3" name="内容占位符 2">
            <a:extLst>
              <a:ext uri="{FF2B5EF4-FFF2-40B4-BE49-F238E27FC236}">
                <a16:creationId xmlns:a16="http://schemas.microsoft.com/office/drawing/2014/main" id="{1A9C64A0-8671-8845-91DE-E7B9756E1C6F}"/>
              </a:ext>
            </a:extLst>
          </p:cNvPr>
          <p:cNvSpPr>
            <a:spLocks noGrp="1"/>
          </p:cNvSpPr>
          <p:nvPr>
            <p:ph idx="1"/>
          </p:nvPr>
        </p:nvSpPr>
        <p:spPr>
          <a:xfrm>
            <a:off x="838200" y="1042989"/>
            <a:ext cx="10515600" cy="871538"/>
          </a:xfrm>
        </p:spPr>
        <p:txBody>
          <a:bodyPr>
            <a:normAutofit/>
          </a:bodyPr>
          <a:lstStyle/>
          <a:p>
            <a:r>
              <a:rPr kumimoji="1" lang="en" altLang="zh-CN" dirty="0"/>
              <a:t>IEEE Symposium Series on Computational Intelligence</a:t>
            </a:r>
          </a:p>
        </p:txBody>
      </p:sp>
      <p:sp>
        <p:nvSpPr>
          <p:cNvPr id="5" name="灯片编号占位符 4">
            <a:extLst>
              <a:ext uri="{FF2B5EF4-FFF2-40B4-BE49-F238E27FC236}">
                <a16:creationId xmlns:a16="http://schemas.microsoft.com/office/drawing/2014/main" id="{A55781AB-61EA-8E43-8099-41703510536F}"/>
              </a:ext>
            </a:extLst>
          </p:cNvPr>
          <p:cNvSpPr>
            <a:spLocks noGrp="1"/>
          </p:cNvSpPr>
          <p:nvPr>
            <p:ph type="sldNum" sz="quarter" idx="12"/>
          </p:nvPr>
        </p:nvSpPr>
        <p:spPr/>
        <p:txBody>
          <a:bodyPr/>
          <a:lstStyle/>
          <a:p>
            <a:fld id="{48F63A3B-78C7-47BE-AE5E-E10140E04643}" type="slidenum">
              <a:rPr lang="en-US" smtClean="0"/>
              <a:t>45</a:t>
            </a:fld>
            <a:endParaRPr lang="en-US" dirty="0"/>
          </a:p>
        </p:txBody>
      </p:sp>
      <p:sp>
        <p:nvSpPr>
          <p:cNvPr id="7" name="文本框 6">
            <a:extLst>
              <a:ext uri="{FF2B5EF4-FFF2-40B4-BE49-F238E27FC236}">
                <a16:creationId xmlns:a16="http://schemas.microsoft.com/office/drawing/2014/main" id="{9FC1C1E9-6CC8-E149-9F4D-1879963A90AF}"/>
              </a:ext>
            </a:extLst>
          </p:cNvPr>
          <p:cNvSpPr txBox="1"/>
          <p:nvPr/>
        </p:nvSpPr>
        <p:spPr>
          <a:xfrm>
            <a:off x="993228" y="1914527"/>
            <a:ext cx="4571999" cy="4195957"/>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2007, Honolulu, Hawaii</a:t>
            </a:r>
          </a:p>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2009, Nashville, Tennessee</a:t>
            </a:r>
          </a:p>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2011, Paris, France</a:t>
            </a:r>
          </a:p>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2013, Singapore</a:t>
            </a:r>
          </a:p>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2014, Orlando, Florida</a:t>
            </a:r>
          </a:p>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2015, Cape Town, South Africa</a:t>
            </a:r>
          </a:p>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2016, </a:t>
            </a:r>
            <a:r>
              <a:rPr kumimoji="1" lang="en" altLang="zh-CN" dirty="0" err="1">
                <a:solidFill>
                  <a:schemeClr val="bg1">
                    <a:lumMod val="50000"/>
                  </a:schemeClr>
                </a:solidFill>
              </a:rPr>
              <a:t>Athens,Greece</a:t>
            </a:r>
            <a:endParaRPr kumimoji="1" lang="en" altLang="zh-CN" dirty="0">
              <a:solidFill>
                <a:schemeClr val="bg1">
                  <a:lumMod val="50000"/>
                </a:schemeClr>
              </a:solidFill>
            </a:endParaRPr>
          </a:p>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2017, Honolulu, Hawaii</a:t>
            </a:r>
          </a:p>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2018, Bengaluru, India</a:t>
            </a:r>
          </a:p>
          <a:p>
            <a:pPr marL="742950" lvl="1" indent="-285750">
              <a:lnSpc>
                <a:spcPct val="150000"/>
              </a:lnSpc>
              <a:buFont typeface="Arial" panose="020B0604020202020204" pitchFamily="34" charset="0"/>
              <a:buChar char="•"/>
            </a:pPr>
            <a:r>
              <a:rPr kumimoji="1" lang="en" altLang="zh-CN" dirty="0">
                <a:solidFill>
                  <a:schemeClr val="bg1">
                    <a:lumMod val="50000"/>
                  </a:schemeClr>
                </a:solidFill>
              </a:rPr>
              <a:t>2019, Xiamen, China</a:t>
            </a:r>
            <a:endParaRPr kumimoji="1" lang="zh-CN" altLang="en-US" dirty="0">
              <a:solidFill>
                <a:schemeClr val="bg1">
                  <a:lumMod val="50000"/>
                </a:schemeClr>
              </a:solidFill>
            </a:endParaRPr>
          </a:p>
        </p:txBody>
      </p:sp>
      <p:sp>
        <p:nvSpPr>
          <p:cNvPr id="8" name="文本框 7">
            <a:extLst>
              <a:ext uri="{FF2B5EF4-FFF2-40B4-BE49-F238E27FC236}">
                <a16:creationId xmlns:a16="http://schemas.microsoft.com/office/drawing/2014/main" id="{8CB51CC2-15AC-5440-9206-CACCCF6C95CD}"/>
              </a:ext>
            </a:extLst>
          </p:cNvPr>
          <p:cNvSpPr txBox="1"/>
          <p:nvPr/>
        </p:nvSpPr>
        <p:spPr>
          <a:xfrm>
            <a:off x="5197366" y="1916171"/>
            <a:ext cx="4571999" cy="871970"/>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en-US" altLang="zh-CN" dirty="0">
                <a:solidFill>
                  <a:schemeClr val="bg1">
                    <a:lumMod val="50000"/>
                  </a:schemeClr>
                </a:solidFill>
              </a:rPr>
              <a:t>2020</a:t>
            </a:r>
            <a:r>
              <a:rPr kumimoji="1" lang="en" altLang="zh-CN" dirty="0">
                <a:solidFill>
                  <a:schemeClr val="bg1">
                    <a:lumMod val="50000"/>
                  </a:schemeClr>
                </a:solidFill>
              </a:rPr>
              <a:t>, Canberra, Australia</a:t>
            </a:r>
          </a:p>
          <a:p>
            <a:pPr marL="742950" lvl="1" indent="-285750">
              <a:lnSpc>
                <a:spcPct val="150000"/>
              </a:lnSpc>
              <a:buFont typeface="Arial" panose="020B0604020202020204" pitchFamily="34" charset="0"/>
              <a:buChar char="•"/>
            </a:pPr>
            <a:r>
              <a:rPr kumimoji="1" lang="en-US" altLang="zh-CN" dirty="0">
                <a:solidFill>
                  <a:srgbClr val="C00000"/>
                </a:solidFill>
              </a:rPr>
              <a:t>2021</a:t>
            </a:r>
            <a:r>
              <a:rPr kumimoji="1" lang="en" altLang="zh-CN" dirty="0">
                <a:solidFill>
                  <a:srgbClr val="C00000"/>
                </a:solidFill>
              </a:rPr>
              <a:t>, Florida, USA</a:t>
            </a:r>
          </a:p>
        </p:txBody>
      </p:sp>
      <p:pic>
        <p:nvPicPr>
          <p:cNvPr id="9" name="图片 8">
            <a:extLst>
              <a:ext uri="{FF2B5EF4-FFF2-40B4-BE49-F238E27FC236}">
                <a16:creationId xmlns:a16="http://schemas.microsoft.com/office/drawing/2014/main" id="{ECB764CB-D2A1-784D-A28F-4AAD45828C3F}"/>
              </a:ext>
            </a:extLst>
          </p:cNvPr>
          <p:cNvPicPr>
            <a:picLocks noChangeAspect="1"/>
          </p:cNvPicPr>
          <p:nvPr/>
        </p:nvPicPr>
        <p:blipFill>
          <a:blip r:embed="rId2"/>
          <a:stretch>
            <a:fillRect/>
          </a:stretch>
        </p:blipFill>
        <p:spPr>
          <a:xfrm>
            <a:off x="5756962" y="3019024"/>
            <a:ext cx="5111063" cy="3091460"/>
          </a:xfrm>
          <a:prstGeom prst="rect">
            <a:avLst/>
          </a:prstGeom>
        </p:spPr>
      </p:pic>
      <p:sp>
        <p:nvSpPr>
          <p:cNvPr id="10" name="页脚占位符 2">
            <a:extLst>
              <a:ext uri="{FF2B5EF4-FFF2-40B4-BE49-F238E27FC236}">
                <a16:creationId xmlns:a16="http://schemas.microsoft.com/office/drawing/2014/main" id="{F9BD1E1D-F41D-404F-8927-179C97F83904}"/>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628168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FAA95-7AC0-D842-9794-2F9D4FA1D5EA}"/>
              </a:ext>
            </a:extLst>
          </p:cNvPr>
          <p:cNvSpPr>
            <a:spLocks noGrp="1"/>
          </p:cNvSpPr>
          <p:nvPr>
            <p:ph type="title"/>
          </p:nvPr>
        </p:nvSpPr>
        <p:spPr/>
        <p:txBody>
          <a:bodyPr/>
          <a:lstStyle/>
          <a:p>
            <a:r>
              <a:rPr kumimoji="1" lang="en-US" altLang="zh-CN" dirty="0"/>
              <a:t>IEEE</a:t>
            </a:r>
            <a:r>
              <a:rPr kumimoji="1" lang="zh-CN" altLang="en-US" dirty="0"/>
              <a:t> </a:t>
            </a:r>
            <a:r>
              <a:rPr kumimoji="1" lang="en-US" altLang="zh-CN" dirty="0"/>
              <a:t>Membership</a:t>
            </a:r>
            <a:endParaRPr kumimoji="1" lang="zh-CN" altLang="en-US" dirty="0"/>
          </a:p>
        </p:txBody>
      </p:sp>
      <p:sp>
        <p:nvSpPr>
          <p:cNvPr id="3" name="内容占位符 2">
            <a:extLst>
              <a:ext uri="{FF2B5EF4-FFF2-40B4-BE49-F238E27FC236}">
                <a16:creationId xmlns:a16="http://schemas.microsoft.com/office/drawing/2014/main" id="{F2CE0D0D-84E5-044F-8FDC-0CD7021E47AC}"/>
              </a:ext>
            </a:extLst>
          </p:cNvPr>
          <p:cNvSpPr>
            <a:spLocks noGrp="1"/>
          </p:cNvSpPr>
          <p:nvPr>
            <p:ph idx="1"/>
          </p:nvPr>
        </p:nvSpPr>
        <p:spPr/>
        <p:txBody>
          <a:bodyPr/>
          <a:lstStyle/>
          <a:p>
            <a:r>
              <a:rPr kumimoji="1" lang="en-US" altLang="zh-CN" dirty="0"/>
              <a:t>Student</a:t>
            </a:r>
            <a:r>
              <a:rPr kumimoji="1" lang="zh-CN" altLang="en-US" dirty="0"/>
              <a:t> </a:t>
            </a:r>
            <a:r>
              <a:rPr kumimoji="1" lang="en-US" altLang="zh-CN" dirty="0"/>
              <a:t>Member/Member</a:t>
            </a:r>
          </a:p>
          <a:p>
            <a:r>
              <a:rPr kumimoji="1" lang="en-US" altLang="zh-CN" dirty="0"/>
              <a:t>Senior</a:t>
            </a:r>
            <a:r>
              <a:rPr kumimoji="1" lang="zh-CN" altLang="en-US" dirty="0"/>
              <a:t> </a:t>
            </a:r>
            <a:r>
              <a:rPr kumimoji="1" lang="en-US" altLang="zh-CN" dirty="0"/>
              <a:t>Member</a:t>
            </a:r>
            <a:r>
              <a:rPr kumimoji="1" lang="zh-CN" altLang="en-US" dirty="0"/>
              <a:t> </a:t>
            </a:r>
            <a:endParaRPr kumimoji="1" lang="en-US" altLang="zh-CN" dirty="0"/>
          </a:p>
          <a:p>
            <a:pPr lvl="1"/>
            <a:r>
              <a:rPr kumimoji="1" lang="en" altLang="zh-CN" dirty="0"/>
              <a:t>Have been in professional practice for at least ten years</a:t>
            </a:r>
            <a:r>
              <a:rPr kumimoji="1" lang="zh-CN" altLang="en-US" dirty="0"/>
              <a:t> </a:t>
            </a:r>
            <a:r>
              <a:rPr kumimoji="1" lang="en-US" altLang="zh-CN" dirty="0"/>
              <a:t>(including</a:t>
            </a:r>
            <a:r>
              <a:rPr kumimoji="1" lang="zh-CN" altLang="en-US" dirty="0"/>
              <a:t> </a:t>
            </a:r>
            <a:r>
              <a:rPr kumimoji="1" lang="en-US" altLang="zh-CN" dirty="0"/>
              <a:t>PhD</a:t>
            </a:r>
            <a:r>
              <a:rPr kumimoji="1" lang="zh-CN" altLang="en-US" dirty="0"/>
              <a:t> </a:t>
            </a:r>
            <a:r>
              <a:rPr kumimoji="1" lang="en-US" altLang="zh-CN" dirty="0"/>
              <a:t>study)</a:t>
            </a:r>
          </a:p>
          <a:p>
            <a:r>
              <a:rPr kumimoji="1" lang="en-US" altLang="zh-CN" dirty="0"/>
              <a:t>IEEE</a:t>
            </a:r>
            <a:r>
              <a:rPr kumimoji="1" lang="zh-CN" altLang="en-US" dirty="0"/>
              <a:t> </a:t>
            </a:r>
            <a:r>
              <a:rPr kumimoji="1" lang="en-US" altLang="zh-CN" dirty="0"/>
              <a:t>Fellow</a:t>
            </a:r>
          </a:p>
          <a:p>
            <a:pPr lvl="1"/>
            <a:r>
              <a:rPr kumimoji="1" lang="en" altLang="zh-CN" dirty="0"/>
              <a:t>Has significant contribution to some fields</a:t>
            </a:r>
            <a:endParaRPr kumimoji="1" lang="en-US" altLang="zh-CN" dirty="0"/>
          </a:p>
          <a:p>
            <a:r>
              <a:rPr kumimoji="1" lang="en-US" altLang="zh-CN" dirty="0"/>
              <a:t>IEEE</a:t>
            </a:r>
            <a:r>
              <a:rPr kumimoji="1" lang="zh-CN" altLang="en-US" dirty="0"/>
              <a:t> </a:t>
            </a:r>
            <a:r>
              <a:rPr kumimoji="1" lang="en-US" altLang="zh-CN" dirty="0"/>
              <a:t>Life</a:t>
            </a:r>
            <a:r>
              <a:rPr kumimoji="1" lang="zh-CN" altLang="en-US" dirty="0"/>
              <a:t> </a:t>
            </a:r>
            <a:r>
              <a:rPr kumimoji="1" lang="en-US" altLang="zh-CN" dirty="0"/>
              <a:t>Fellow</a:t>
            </a:r>
            <a:r>
              <a:rPr kumimoji="1" lang="zh-CN" altLang="en-US" dirty="0"/>
              <a:t> </a:t>
            </a:r>
            <a:endParaRPr kumimoji="1" lang="en-US" altLang="zh-CN" dirty="0"/>
          </a:p>
          <a:p>
            <a:pPr lvl="1"/>
            <a:r>
              <a:rPr kumimoji="1" lang="en" altLang="zh-CN" dirty="0"/>
              <a:t>Recognize to IEEE Fellows who have been 80 years’ old</a:t>
            </a:r>
            <a:endParaRPr kumimoji="1" lang="zh-CN" altLang="en-US" dirty="0"/>
          </a:p>
        </p:txBody>
      </p:sp>
      <p:sp>
        <p:nvSpPr>
          <p:cNvPr id="5" name="灯片编号占位符 4">
            <a:extLst>
              <a:ext uri="{FF2B5EF4-FFF2-40B4-BE49-F238E27FC236}">
                <a16:creationId xmlns:a16="http://schemas.microsoft.com/office/drawing/2014/main" id="{A54BD88B-4018-5A4B-912B-B9AB674BE751}"/>
              </a:ext>
            </a:extLst>
          </p:cNvPr>
          <p:cNvSpPr>
            <a:spLocks noGrp="1"/>
          </p:cNvSpPr>
          <p:nvPr>
            <p:ph type="sldNum" sz="quarter" idx="12"/>
          </p:nvPr>
        </p:nvSpPr>
        <p:spPr/>
        <p:txBody>
          <a:bodyPr/>
          <a:lstStyle/>
          <a:p>
            <a:fld id="{48F63A3B-78C7-47BE-AE5E-E10140E04643}" type="slidenum">
              <a:rPr lang="en-US" smtClean="0"/>
              <a:t>46</a:t>
            </a:fld>
            <a:endParaRPr lang="en-US" dirty="0"/>
          </a:p>
        </p:txBody>
      </p:sp>
      <p:sp>
        <p:nvSpPr>
          <p:cNvPr id="6" name="页脚占位符 2">
            <a:extLst>
              <a:ext uri="{FF2B5EF4-FFF2-40B4-BE49-F238E27FC236}">
                <a16:creationId xmlns:a16="http://schemas.microsoft.com/office/drawing/2014/main" id="{E3A6E93F-7834-43F4-9CA1-E1B7ECB1D93C}"/>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85882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D334B-CEE1-5E46-8862-96B1859D6684}"/>
              </a:ext>
            </a:extLst>
          </p:cNvPr>
          <p:cNvSpPr>
            <a:spLocks noGrp="1"/>
          </p:cNvSpPr>
          <p:nvPr>
            <p:ph type="title"/>
          </p:nvPr>
        </p:nvSpPr>
        <p:spPr/>
        <p:txBody>
          <a:bodyPr>
            <a:normAutofit/>
          </a:bodyPr>
          <a:lstStyle/>
          <a:p>
            <a:r>
              <a:rPr lang="en" altLang="zh-CN" b="1" dirty="0"/>
              <a:t>Critical Message Conveyed</a:t>
            </a:r>
            <a:endParaRPr kumimoji="1" lang="zh-CN" altLang="en-US" dirty="0"/>
          </a:p>
        </p:txBody>
      </p:sp>
      <p:sp>
        <p:nvSpPr>
          <p:cNvPr id="4" name="灯片编号占位符 3">
            <a:extLst>
              <a:ext uri="{FF2B5EF4-FFF2-40B4-BE49-F238E27FC236}">
                <a16:creationId xmlns:a16="http://schemas.microsoft.com/office/drawing/2014/main" id="{0D49A494-E71F-9842-9484-FD88BA2C5B19}"/>
              </a:ext>
            </a:extLst>
          </p:cNvPr>
          <p:cNvSpPr>
            <a:spLocks noGrp="1"/>
          </p:cNvSpPr>
          <p:nvPr>
            <p:ph type="sldNum" sz="quarter" idx="12"/>
          </p:nvPr>
        </p:nvSpPr>
        <p:spPr/>
        <p:txBody>
          <a:bodyPr/>
          <a:lstStyle/>
          <a:p>
            <a:fld id="{48F63A3B-78C7-47BE-AE5E-E10140E04643}" type="slidenum">
              <a:rPr lang="en-US" smtClean="0"/>
              <a:t>47</a:t>
            </a:fld>
            <a:endParaRPr lang="en-US" dirty="0"/>
          </a:p>
        </p:txBody>
      </p:sp>
      <p:sp>
        <p:nvSpPr>
          <p:cNvPr id="5" name="文本框 4">
            <a:extLst>
              <a:ext uri="{FF2B5EF4-FFF2-40B4-BE49-F238E27FC236}">
                <a16:creationId xmlns:a16="http://schemas.microsoft.com/office/drawing/2014/main" id="{D7017B65-0455-DA47-B12E-78F741109C40}"/>
              </a:ext>
            </a:extLst>
          </p:cNvPr>
          <p:cNvSpPr txBox="1"/>
          <p:nvPr/>
        </p:nvSpPr>
        <p:spPr>
          <a:xfrm>
            <a:off x="0" y="2459504"/>
            <a:ext cx="12192000" cy="2000548"/>
          </a:xfrm>
          <a:prstGeom prst="rect">
            <a:avLst/>
          </a:prstGeom>
          <a:noFill/>
        </p:spPr>
        <p:txBody>
          <a:bodyPr wrap="square" rtlCol="0">
            <a:spAutoFit/>
          </a:bodyPr>
          <a:lstStyle/>
          <a:p>
            <a:pPr algn="ctr"/>
            <a:r>
              <a:rPr kumimoji="1" lang="en" altLang="zh-CN" sz="4000" dirty="0">
                <a:solidFill>
                  <a:srgbClr val="1F4F9C"/>
                </a:solidFill>
              </a:rPr>
              <a:t>To proactively participate in </a:t>
            </a:r>
          </a:p>
          <a:p>
            <a:pPr algn="ctr"/>
            <a:r>
              <a:rPr kumimoji="1" lang="en" altLang="zh-CN" sz="4000" dirty="0">
                <a:solidFill>
                  <a:srgbClr val="1F4F9C"/>
                </a:solidFill>
              </a:rPr>
              <a:t>professional community</a:t>
            </a:r>
          </a:p>
          <a:p>
            <a:pPr algn="ctr"/>
            <a:r>
              <a:rPr kumimoji="1" lang="en-US" altLang="zh-CN" sz="4400" b="1" dirty="0">
                <a:solidFill>
                  <a:srgbClr val="1F4F9C"/>
                </a:solidFill>
              </a:rPr>
              <a:t>h</a:t>
            </a:r>
            <a:r>
              <a:rPr kumimoji="1" lang="en" altLang="zh-CN" sz="4400" b="1" dirty="0">
                <a:solidFill>
                  <a:srgbClr val="1F4F9C"/>
                </a:solidFill>
              </a:rPr>
              <a:t>elp to grow your career.</a:t>
            </a:r>
            <a:endParaRPr kumimoji="1" lang="zh-CN" altLang="en-US" sz="4400" b="1" dirty="0">
              <a:solidFill>
                <a:srgbClr val="1F4F9C"/>
              </a:solidFill>
            </a:endParaRPr>
          </a:p>
        </p:txBody>
      </p:sp>
      <p:sp>
        <p:nvSpPr>
          <p:cNvPr id="6" name="页脚占位符 2">
            <a:extLst>
              <a:ext uri="{FF2B5EF4-FFF2-40B4-BE49-F238E27FC236}">
                <a16:creationId xmlns:a16="http://schemas.microsoft.com/office/drawing/2014/main" id="{9784600F-181B-4C03-87FB-E67668BA6AB7}"/>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476835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7FB2D-9363-244C-8444-D18F5C5DC563}"/>
              </a:ext>
            </a:extLst>
          </p:cNvPr>
          <p:cNvSpPr>
            <a:spLocks noGrp="1"/>
          </p:cNvSpPr>
          <p:nvPr>
            <p:ph type="title"/>
          </p:nvPr>
        </p:nvSpPr>
        <p:spPr/>
        <p:txBody>
          <a:bodyPr/>
          <a:lstStyle/>
          <a:p>
            <a:r>
              <a:rPr kumimoji="1" lang="en-US" altLang="zh-CN" dirty="0"/>
              <a:t>Textbook</a:t>
            </a:r>
            <a:endParaRPr kumimoji="1" lang="zh-CN" altLang="en-US" dirty="0"/>
          </a:p>
        </p:txBody>
      </p:sp>
      <p:sp>
        <p:nvSpPr>
          <p:cNvPr id="3" name="页脚占位符 2">
            <a:extLst>
              <a:ext uri="{FF2B5EF4-FFF2-40B4-BE49-F238E27FC236}">
                <a16:creationId xmlns:a16="http://schemas.microsoft.com/office/drawing/2014/main" id="{CE769190-6232-2542-9EFF-1FE4B00D2523}"/>
              </a:ext>
            </a:extLst>
          </p:cNvPr>
          <p:cNvSpPr>
            <a:spLocks noGrp="1"/>
          </p:cNvSpPr>
          <p:nvPr>
            <p:ph type="ftr" sz="quarter" idx="11"/>
          </p:nvPr>
        </p:nvSpPr>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
        <p:nvSpPr>
          <p:cNvPr id="4" name="灯片编号占位符 3">
            <a:extLst>
              <a:ext uri="{FF2B5EF4-FFF2-40B4-BE49-F238E27FC236}">
                <a16:creationId xmlns:a16="http://schemas.microsoft.com/office/drawing/2014/main" id="{1E850560-6AC1-EB4B-9664-06D65DD40527}"/>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5" name="图片 4">
            <a:extLst>
              <a:ext uri="{FF2B5EF4-FFF2-40B4-BE49-F238E27FC236}">
                <a16:creationId xmlns:a16="http://schemas.microsoft.com/office/drawing/2014/main" id="{D577A536-48DE-C84B-85C0-8FD5B7D3F7B1}"/>
              </a:ext>
            </a:extLst>
          </p:cNvPr>
          <p:cNvPicPr>
            <a:picLocks noChangeAspect="1"/>
          </p:cNvPicPr>
          <p:nvPr/>
        </p:nvPicPr>
        <p:blipFill>
          <a:blip r:embed="rId3"/>
          <a:stretch>
            <a:fillRect/>
          </a:stretch>
        </p:blipFill>
        <p:spPr>
          <a:xfrm>
            <a:off x="2595564" y="1425082"/>
            <a:ext cx="3500436" cy="4257288"/>
          </a:xfrm>
          <a:prstGeom prst="rect">
            <a:avLst/>
          </a:prstGeom>
        </p:spPr>
      </p:pic>
      <p:sp>
        <p:nvSpPr>
          <p:cNvPr id="6" name="文本框 5">
            <a:extLst>
              <a:ext uri="{FF2B5EF4-FFF2-40B4-BE49-F238E27FC236}">
                <a16:creationId xmlns:a16="http://schemas.microsoft.com/office/drawing/2014/main" id="{9D035E60-7EC5-4244-8455-BD12F00AC81E}"/>
              </a:ext>
            </a:extLst>
          </p:cNvPr>
          <p:cNvSpPr txBox="1"/>
          <p:nvPr/>
        </p:nvSpPr>
        <p:spPr>
          <a:xfrm>
            <a:off x="6457952" y="2413337"/>
            <a:ext cx="4757736" cy="2031325"/>
          </a:xfrm>
          <a:prstGeom prst="rect">
            <a:avLst/>
          </a:prstGeom>
          <a:noFill/>
        </p:spPr>
        <p:txBody>
          <a:bodyPr wrap="square" rtlCol="0">
            <a:spAutoFit/>
          </a:bodyPr>
          <a:lstStyle/>
          <a:p>
            <a:r>
              <a:rPr kumimoji="1" lang="en" altLang="zh-CN" sz="2400" i="1" dirty="0">
                <a:solidFill>
                  <a:srgbClr val="163B76"/>
                </a:solidFill>
              </a:rPr>
              <a:t>Genetic Algorithms in Search, Optimization &amp; Machine Learning</a:t>
            </a:r>
          </a:p>
          <a:p>
            <a:endParaRPr kumimoji="1" lang="en" altLang="zh-CN" i="1" dirty="0"/>
          </a:p>
          <a:p>
            <a:r>
              <a:rPr kumimoji="1" lang="en" altLang="zh-CN" sz="2000" dirty="0">
                <a:solidFill>
                  <a:srgbClr val="163B76"/>
                </a:solidFill>
                <a:latin typeface="Calibri Light" panose="020F0302020204030204" pitchFamily="34" charset="0"/>
                <a:cs typeface="Calibri Light" panose="020F0302020204030204" pitchFamily="34" charset="0"/>
              </a:rPr>
              <a:t>(ISBN 0-201-15767-5)</a:t>
            </a:r>
          </a:p>
          <a:p>
            <a:r>
              <a:rPr kumimoji="1" lang="en" altLang="zh-CN" sz="2000" dirty="0">
                <a:solidFill>
                  <a:srgbClr val="163B76"/>
                </a:solidFill>
                <a:latin typeface="Calibri Light" panose="020F0302020204030204" pitchFamily="34" charset="0"/>
                <a:cs typeface="Calibri Light" panose="020F0302020204030204" pitchFamily="34" charset="0"/>
              </a:rPr>
              <a:t>by David E. Goldberg</a:t>
            </a:r>
          </a:p>
          <a:p>
            <a:r>
              <a:rPr kumimoji="1" lang="en" altLang="zh-CN" sz="2000" dirty="0">
                <a:solidFill>
                  <a:srgbClr val="163B76"/>
                </a:solidFill>
                <a:latin typeface="Calibri Light" panose="020F0302020204030204" pitchFamily="34" charset="0"/>
                <a:cs typeface="Calibri Light" panose="020F0302020204030204" pitchFamily="34" charset="0"/>
              </a:rPr>
              <a:t>Addison-Wesley, 1989</a:t>
            </a:r>
            <a:endParaRPr kumimoji="1" lang="zh-CN" altLang="en-US" dirty="0">
              <a:solidFill>
                <a:srgbClr val="163B76"/>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5087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92A5E7-1C4D-4F4E-B4E3-C0FE5FB47DD9}"/>
              </a:ext>
            </a:extLst>
          </p:cNvPr>
          <p:cNvSpPr>
            <a:spLocks noGrp="1"/>
          </p:cNvSpPr>
          <p:nvPr>
            <p:ph type="title"/>
          </p:nvPr>
        </p:nvSpPr>
        <p:spPr/>
        <p:txBody>
          <a:bodyPr/>
          <a:lstStyle/>
          <a:p>
            <a:r>
              <a:rPr kumimoji="1" lang="en-US" altLang="zh-CN" dirty="0"/>
              <a:t>References</a:t>
            </a:r>
            <a:endParaRPr kumimoji="1" lang="zh-CN" altLang="en-US" dirty="0"/>
          </a:p>
        </p:txBody>
      </p:sp>
      <p:sp>
        <p:nvSpPr>
          <p:cNvPr id="4" name="灯片编号占位符 3">
            <a:extLst>
              <a:ext uri="{FF2B5EF4-FFF2-40B4-BE49-F238E27FC236}">
                <a16:creationId xmlns:a16="http://schemas.microsoft.com/office/drawing/2014/main" id="{AC9F5758-DBCF-5F45-B033-073306487994}"/>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5" name="图片 4">
            <a:extLst>
              <a:ext uri="{FF2B5EF4-FFF2-40B4-BE49-F238E27FC236}">
                <a16:creationId xmlns:a16="http://schemas.microsoft.com/office/drawing/2014/main" id="{DD3D02F9-C482-1543-9B21-7649255EFE43}"/>
              </a:ext>
            </a:extLst>
          </p:cNvPr>
          <p:cNvPicPr>
            <a:picLocks noChangeAspect="1"/>
          </p:cNvPicPr>
          <p:nvPr/>
        </p:nvPicPr>
        <p:blipFill>
          <a:blip r:embed="rId3"/>
          <a:stretch>
            <a:fillRect/>
          </a:stretch>
        </p:blipFill>
        <p:spPr>
          <a:xfrm>
            <a:off x="9551988" y="1093787"/>
            <a:ext cx="1460500" cy="1727200"/>
          </a:xfrm>
          <a:prstGeom prst="rect">
            <a:avLst/>
          </a:prstGeom>
        </p:spPr>
      </p:pic>
      <p:sp>
        <p:nvSpPr>
          <p:cNvPr id="6" name="文本框 5">
            <a:extLst>
              <a:ext uri="{FF2B5EF4-FFF2-40B4-BE49-F238E27FC236}">
                <a16:creationId xmlns:a16="http://schemas.microsoft.com/office/drawing/2014/main" id="{863DAF4F-6817-9046-A14F-6175166E9B70}"/>
              </a:ext>
            </a:extLst>
          </p:cNvPr>
          <p:cNvSpPr txBox="1"/>
          <p:nvPr/>
        </p:nvSpPr>
        <p:spPr>
          <a:xfrm>
            <a:off x="1706563" y="1480333"/>
            <a:ext cx="8462963" cy="954107"/>
          </a:xfrm>
          <a:prstGeom prst="rect">
            <a:avLst/>
          </a:prstGeom>
          <a:noFill/>
        </p:spPr>
        <p:txBody>
          <a:bodyPr wrap="square" rtlCol="0">
            <a:spAutoFit/>
          </a:bodyPr>
          <a:lstStyle/>
          <a:p>
            <a:r>
              <a:rPr kumimoji="1" lang="en" altLang="zh-CN" sz="2800" i="1" dirty="0">
                <a:solidFill>
                  <a:srgbClr val="163B76"/>
                </a:solidFill>
              </a:rPr>
              <a:t>An Introduction to Genetic Algorithms, </a:t>
            </a:r>
            <a:r>
              <a:rPr kumimoji="1" lang="en" altLang="zh-CN" sz="2800" dirty="0">
                <a:solidFill>
                  <a:srgbClr val="163B76"/>
                </a:solidFill>
                <a:latin typeface="Calibri Light" panose="020F0302020204030204" pitchFamily="34" charset="0"/>
                <a:cs typeface="Calibri Light" panose="020F0302020204030204" pitchFamily="34" charset="0"/>
              </a:rPr>
              <a:t>MIT, 1996</a:t>
            </a:r>
            <a:endParaRPr kumimoji="1" lang="en" altLang="zh-CN" dirty="0">
              <a:solidFill>
                <a:srgbClr val="163B76"/>
              </a:solidFill>
              <a:latin typeface="Calibri Light" panose="020F0302020204030204" pitchFamily="34" charset="0"/>
              <a:cs typeface="Calibri Light" panose="020F0302020204030204" pitchFamily="34" charset="0"/>
            </a:endParaRPr>
          </a:p>
          <a:p>
            <a:r>
              <a:rPr kumimoji="1" lang="en" altLang="zh-CN" sz="2800" dirty="0">
                <a:solidFill>
                  <a:srgbClr val="163B76"/>
                </a:solidFill>
                <a:latin typeface="Calibri Light" panose="020F0302020204030204" pitchFamily="34" charset="0"/>
                <a:cs typeface="Calibri Light" panose="020F0302020204030204" pitchFamily="34" charset="0"/>
              </a:rPr>
              <a:t>by Melanie Mitchell</a:t>
            </a:r>
            <a:endParaRPr kumimoji="1" lang="zh-CN" altLang="en-US" sz="2800" dirty="0">
              <a:solidFill>
                <a:srgbClr val="163B76"/>
              </a:solidFill>
              <a:latin typeface="Calibri Light" panose="020F0302020204030204" pitchFamily="34" charset="0"/>
              <a:cs typeface="Calibri Light" panose="020F0302020204030204" pitchFamily="34" charset="0"/>
            </a:endParaRPr>
          </a:p>
        </p:txBody>
      </p:sp>
      <p:pic>
        <p:nvPicPr>
          <p:cNvPr id="7" name="图片 6">
            <a:extLst>
              <a:ext uri="{FF2B5EF4-FFF2-40B4-BE49-F238E27FC236}">
                <a16:creationId xmlns:a16="http://schemas.microsoft.com/office/drawing/2014/main" id="{575F5CD4-4679-B445-865C-85B658802634}"/>
              </a:ext>
            </a:extLst>
          </p:cNvPr>
          <p:cNvPicPr>
            <a:picLocks noChangeAspect="1"/>
          </p:cNvPicPr>
          <p:nvPr/>
        </p:nvPicPr>
        <p:blipFill>
          <a:blip r:embed="rId4"/>
          <a:stretch>
            <a:fillRect/>
          </a:stretch>
        </p:blipFill>
        <p:spPr>
          <a:xfrm>
            <a:off x="365122" y="2715979"/>
            <a:ext cx="1485900" cy="1854200"/>
          </a:xfrm>
          <a:prstGeom prst="rect">
            <a:avLst/>
          </a:prstGeom>
        </p:spPr>
      </p:pic>
      <p:sp>
        <p:nvSpPr>
          <p:cNvPr id="8" name="文本框 7">
            <a:extLst>
              <a:ext uri="{FF2B5EF4-FFF2-40B4-BE49-F238E27FC236}">
                <a16:creationId xmlns:a16="http://schemas.microsoft.com/office/drawing/2014/main" id="{B171E28D-F914-9A48-8FEB-65D55135DFFA}"/>
              </a:ext>
            </a:extLst>
          </p:cNvPr>
          <p:cNvSpPr txBox="1"/>
          <p:nvPr/>
        </p:nvSpPr>
        <p:spPr>
          <a:xfrm>
            <a:off x="2062162" y="3237990"/>
            <a:ext cx="8462963" cy="954107"/>
          </a:xfrm>
          <a:prstGeom prst="rect">
            <a:avLst/>
          </a:prstGeom>
          <a:noFill/>
        </p:spPr>
        <p:txBody>
          <a:bodyPr wrap="square" rtlCol="0">
            <a:spAutoFit/>
          </a:bodyPr>
          <a:lstStyle/>
          <a:p>
            <a:r>
              <a:rPr kumimoji="1" lang="en" altLang="zh-CN" sz="2800" i="1" dirty="0">
                <a:solidFill>
                  <a:srgbClr val="163B76"/>
                </a:solidFill>
              </a:rPr>
              <a:t>Ant Colony Optimization, </a:t>
            </a:r>
            <a:r>
              <a:rPr kumimoji="1" lang="en" altLang="zh-CN" sz="2800" dirty="0">
                <a:solidFill>
                  <a:srgbClr val="163B76"/>
                </a:solidFill>
                <a:latin typeface="Calibri Light" panose="020F0302020204030204" pitchFamily="34" charset="0"/>
                <a:cs typeface="Calibri Light" panose="020F0302020204030204" pitchFamily="34" charset="0"/>
              </a:rPr>
              <a:t>MIT, </a:t>
            </a:r>
            <a:r>
              <a:rPr kumimoji="1" lang="en-US" altLang="zh-CN" sz="2800" dirty="0">
                <a:solidFill>
                  <a:srgbClr val="163B76"/>
                </a:solidFill>
                <a:latin typeface="Calibri Light" panose="020F0302020204030204" pitchFamily="34" charset="0"/>
                <a:cs typeface="Calibri Light" panose="020F0302020204030204" pitchFamily="34" charset="0"/>
              </a:rPr>
              <a:t>2004</a:t>
            </a:r>
            <a:endParaRPr kumimoji="1" lang="en" altLang="zh-CN" sz="2800" dirty="0">
              <a:solidFill>
                <a:srgbClr val="163B76"/>
              </a:solidFill>
              <a:latin typeface="Calibri Light" panose="020F0302020204030204" pitchFamily="34" charset="0"/>
              <a:cs typeface="Calibri Light" panose="020F0302020204030204" pitchFamily="34" charset="0"/>
            </a:endParaRPr>
          </a:p>
          <a:p>
            <a:r>
              <a:rPr kumimoji="1" lang="en" altLang="zh-CN" sz="2800" dirty="0">
                <a:solidFill>
                  <a:srgbClr val="163B76"/>
                </a:solidFill>
                <a:latin typeface="Calibri Light" panose="020F0302020204030204" pitchFamily="34" charset="0"/>
                <a:cs typeface="Calibri Light" panose="020F0302020204030204" pitchFamily="34" charset="0"/>
              </a:rPr>
              <a:t>by Marco </a:t>
            </a:r>
            <a:r>
              <a:rPr kumimoji="1" lang="en" altLang="zh-CN" sz="2800" dirty="0" err="1">
                <a:solidFill>
                  <a:srgbClr val="163B76"/>
                </a:solidFill>
                <a:latin typeface="Calibri Light" panose="020F0302020204030204" pitchFamily="34" charset="0"/>
                <a:cs typeface="Calibri Light" panose="020F0302020204030204" pitchFamily="34" charset="0"/>
              </a:rPr>
              <a:t>Dorigoand</a:t>
            </a:r>
            <a:r>
              <a:rPr kumimoji="1" lang="en" altLang="zh-CN" sz="2800" dirty="0">
                <a:solidFill>
                  <a:srgbClr val="163B76"/>
                </a:solidFill>
                <a:latin typeface="Calibri Light" panose="020F0302020204030204" pitchFamily="34" charset="0"/>
                <a:cs typeface="Calibri Light" panose="020F0302020204030204" pitchFamily="34" charset="0"/>
              </a:rPr>
              <a:t> Thomas </a:t>
            </a:r>
            <a:r>
              <a:rPr kumimoji="1" lang="en" altLang="zh-CN" sz="2800" dirty="0" err="1">
                <a:solidFill>
                  <a:srgbClr val="163B76"/>
                </a:solidFill>
                <a:latin typeface="Calibri Light" panose="020F0302020204030204" pitchFamily="34" charset="0"/>
                <a:cs typeface="Calibri Light" panose="020F0302020204030204" pitchFamily="34" charset="0"/>
              </a:rPr>
              <a:t>Stutzle</a:t>
            </a:r>
            <a:endParaRPr kumimoji="1" lang="zh-CN" altLang="en-US" sz="2800" dirty="0">
              <a:solidFill>
                <a:srgbClr val="163B76"/>
              </a:solidFill>
              <a:latin typeface="Calibri Light" panose="020F0302020204030204" pitchFamily="34" charset="0"/>
              <a:cs typeface="Calibri Light" panose="020F0302020204030204" pitchFamily="34" charset="0"/>
            </a:endParaRPr>
          </a:p>
        </p:txBody>
      </p:sp>
      <p:pic>
        <p:nvPicPr>
          <p:cNvPr id="9" name="图片 8">
            <a:extLst>
              <a:ext uri="{FF2B5EF4-FFF2-40B4-BE49-F238E27FC236}">
                <a16:creationId xmlns:a16="http://schemas.microsoft.com/office/drawing/2014/main" id="{B8CE93A6-F7C0-424A-965D-2478C06DEB82}"/>
              </a:ext>
            </a:extLst>
          </p:cNvPr>
          <p:cNvPicPr>
            <a:picLocks noChangeAspect="1"/>
          </p:cNvPicPr>
          <p:nvPr/>
        </p:nvPicPr>
        <p:blipFill>
          <a:blip r:embed="rId5"/>
          <a:stretch>
            <a:fillRect/>
          </a:stretch>
        </p:blipFill>
        <p:spPr>
          <a:xfrm>
            <a:off x="9564688" y="4484453"/>
            <a:ext cx="1447800" cy="1790700"/>
          </a:xfrm>
          <a:prstGeom prst="rect">
            <a:avLst/>
          </a:prstGeom>
        </p:spPr>
      </p:pic>
      <p:sp>
        <p:nvSpPr>
          <p:cNvPr id="10" name="文本框 9">
            <a:extLst>
              <a:ext uri="{FF2B5EF4-FFF2-40B4-BE49-F238E27FC236}">
                <a16:creationId xmlns:a16="http://schemas.microsoft.com/office/drawing/2014/main" id="{569B6489-6C56-BD40-9C9D-A90F81E3E470}"/>
              </a:ext>
            </a:extLst>
          </p:cNvPr>
          <p:cNvSpPr txBox="1"/>
          <p:nvPr/>
        </p:nvSpPr>
        <p:spPr>
          <a:xfrm>
            <a:off x="1951434" y="4995647"/>
            <a:ext cx="7317582" cy="954107"/>
          </a:xfrm>
          <a:prstGeom prst="rect">
            <a:avLst/>
          </a:prstGeom>
          <a:noFill/>
        </p:spPr>
        <p:txBody>
          <a:bodyPr wrap="square" rtlCol="0">
            <a:spAutoFit/>
          </a:bodyPr>
          <a:lstStyle/>
          <a:p>
            <a:r>
              <a:rPr kumimoji="1" lang="en" altLang="zh-CN" sz="2800" i="1" dirty="0">
                <a:solidFill>
                  <a:srgbClr val="163B76"/>
                </a:solidFill>
              </a:rPr>
              <a:t>Swarm Intelligence, </a:t>
            </a:r>
            <a:r>
              <a:rPr kumimoji="1" lang="en" altLang="zh-CN" sz="2800" dirty="0">
                <a:solidFill>
                  <a:srgbClr val="163B76"/>
                </a:solidFill>
                <a:latin typeface="Calibri Light" panose="020F0302020204030204" pitchFamily="34" charset="0"/>
                <a:cs typeface="Calibri Light" panose="020F0302020204030204" pitchFamily="34" charset="0"/>
              </a:rPr>
              <a:t>Morgan Kaufmann, 2001</a:t>
            </a:r>
          </a:p>
          <a:p>
            <a:r>
              <a:rPr kumimoji="1" lang="en" altLang="zh-CN" sz="2800" dirty="0">
                <a:solidFill>
                  <a:srgbClr val="163B76"/>
                </a:solidFill>
                <a:latin typeface="Calibri Light" panose="020F0302020204030204" pitchFamily="34" charset="0"/>
                <a:cs typeface="Calibri Light" panose="020F0302020204030204" pitchFamily="34" charset="0"/>
              </a:rPr>
              <a:t>by James Kennedy and Russell C. Eberhart</a:t>
            </a:r>
            <a:endParaRPr kumimoji="1" lang="zh-CN" altLang="en-US" sz="2800" dirty="0">
              <a:solidFill>
                <a:srgbClr val="163B76"/>
              </a:solidFill>
              <a:latin typeface="Calibri Light" panose="020F0302020204030204" pitchFamily="34" charset="0"/>
              <a:cs typeface="Calibri Light" panose="020F0302020204030204" pitchFamily="34" charset="0"/>
            </a:endParaRPr>
          </a:p>
        </p:txBody>
      </p:sp>
      <p:sp>
        <p:nvSpPr>
          <p:cNvPr id="11" name="页脚占位符 2">
            <a:extLst>
              <a:ext uri="{FF2B5EF4-FFF2-40B4-BE49-F238E27FC236}">
                <a16:creationId xmlns:a16="http://schemas.microsoft.com/office/drawing/2014/main" id="{FADFEB52-263E-49B9-A6FE-68B825724951}"/>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807187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3F793-8DEE-0540-8A6A-8E08AF6A4FFE}"/>
              </a:ext>
            </a:extLst>
          </p:cNvPr>
          <p:cNvSpPr>
            <a:spLocks noGrp="1"/>
          </p:cNvSpPr>
          <p:nvPr>
            <p:ph type="title"/>
          </p:nvPr>
        </p:nvSpPr>
        <p:spPr/>
        <p:txBody>
          <a:bodyPr/>
          <a:lstStyle/>
          <a:p>
            <a:r>
              <a:rPr kumimoji="1" lang="en-US" altLang="zh-CN" dirty="0"/>
              <a:t>Instructor</a:t>
            </a:r>
            <a:endParaRPr kumimoji="1" lang="zh-CN" altLang="en-US" dirty="0"/>
          </a:p>
        </p:txBody>
      </p:sp>
      <p:sp>
        <p:nvSpPr>
          <p:cNvPr id="3" name="内容占位符 2">
            <a:extLst>
              <a:ext uri="{FF2B5EF4-FFF2-40B4-BE49-F238E27FC236}">
                <a16:creationId xmlns:a16="http://schemas.microsoft.com/office/drawing/2014/main" id="{EFBB93E9-0803-2549-BDB1-BA0009C277F0}"/>
              </a:ext>
            </a:extLst>
          </p:cNvPr>
          <p:cNvSpPr>
            <a:spLocks noGrp="1"/>
          </p:cNvSpPr>
          <p:nvPr>
            <p:ph idx="1"/>
          </p:nvPr>
        </p:nvSpPr>
        <p:spPr/>
        <p:txBody>
          <a:bodyPr>
            <a:normAutofit fontScale="92500"/>
          </a:bodyPr>
          <a:lstStyle/>
          <a:p>
            <a:pPr lvl="1"/>
            <a:r>
              <a:rPr kumimoji="1" lang="en" altLang="zh-CN" dirty="0"/>
              <a:t>Professor (Research) </a:t>
            </a:r>
            <a:r>
              <a:rPr kumimoji="1" lang="en" altLang="zh-CN" dirty="0" err="1"/>
              <a:t>Yanan</a:t>
            </a:r>
            <a:r>
              <a:rPr kumimoji="1" lang="en" altLang="zh-CN" dirty="0"/>
              <a:t> Sun, PhD (</a:t>
            </a:r>
            <a:r>
              <a:rPr kumimoji="1" lang="zh-CN" altLang="en" dirty="0"/>
              <a:t>孙</a:t>
            </a:r>
            <a:r>
              <a:rPr kumimoji="1" lang="zh-CN" altLang="en-US" dirty="0"/>
              <a:t>亚楠、博导、拔尖班指导老师</a:t>
            </a:r>
            <a:r>
              <a:rPr kumimoji="1" lang="en" altLang="zh-CN" dirty="0"/>
              <a:t>)</a:t>
            </a:r>
          </a:p>
          <a:p>
            <a:pPr lvl="1"/>
            <a:r>
              <a:rPr kumimoji="1" lang="en" altLang="zh-CN" dirty="0">
                <a:hlinkClick r:id="rId2"/>
              </a:rPr>
              <a:t>https://cs.scu.edu.cn/info/1288/13623.htm</a:t>
            </a:r>
            <a:r>
              <a:rPr kumimoji="1" lang="zh-CN" altLang="en-US" dirty="0"/>
              <a:t> </a:t>
            </a:r>
            <a:r>
              <a:rPr kumimoji="1" lang="en" altLang="zh-CN" dirty="0"/>
              <a:t> (official)</a:t>
            </a:r>
          </a:p>
          <a:p>
            <a:pPr lvl="1"/>
            <a:r>
              <a:rPr kumimoji="1" lang="en" altLang="zh-CN" dirty="0">
                <a:hlinkClick r:id="rId3"/>
              </a:rPr>
              <a:t>https://</a:t>
            </a:r>
            <a:r>
              <a:rPr kumimoji="1" lang="en" altLang="zh-CN" dirty="0" err="1">
                <a:hlinkClick r:id="rId3"/>
              </a:rPr>
              <a:t>yn-sun.github.io</a:t>
            </a:r>
            <a:r>
              <a:rPr kumimoji="1" lang="en" altLang="zh-CN" dirty="0"/>
              <a:t> (personal)</a:t>
            </a:r>
          </a:p>
          <a:p>
            <a:pPr lvl="1"/>
            <a:r>
              <a:rPr kumimoji="1" lang="en" altLang="zh-CN" dirty="0"/>
              <a:t>M: 18011452539, Email: </a:t>
            </a:r>
            <a:r>
              <a:rPr kumimoji="1" lang="en" altLang="zh-CN" dirty="0">
                <a:hlinkClick r:id="rId4"/>
              </a:rPr>
              <a:t>ysun@scu.edu.cn</a:t>
            </a:r>
            <a:endParaRPr kumimoji="1" lang="en" altLang="zh-CN" dirty="0"/>
          </a:p>
          <a:p>
            <a:pPr lvl="1"/>
            <a:r>
              <a:rPr kumimoji="1" lang="en" altLang="zh-CN" dirty="0"/>
              <a:t>B422B, Basic Building, </a:t>
            </a:r>
            <a:r>
              <a:rPr kumimoji="1" lang="en" altLang="zh-CN" dirty="0" err="1"/>
              <a:t>Wangjiang</a:t>
            </a:r>
            <a:r>
              <a:rPr kumimoji="1" lang="en" altLang="zh-CN" dirty="0"/>
              <a:t> Campus</a:t>
            </a:r>
          </a:p>
          <a:p>
            <a:r>
              <a:rPr kumimoji="1" lang="en-US" altLang="zh-CN" dirty="0"/>
              <a:t>Research</a:t>
            </a:r>
            <a:r>
              <a:rPr kumimoji="1" lang="zh-CN" altLang="en-US" dirty="0"/>
              <a:t> </a:t>
            </a:r>
            <a:r>
              <a:rPr kumimoji="1" lang="en-US" altLang="zh-CN" dirty="0"/>
              <a:t>Topics</a:t>
            </a:r>
          </a:p>
          <a:p>
            <a:pPr lvl="1"/>
            <a:r>
              <a:rPr kumimoji="1" lang="en" altLang="zh-CN" dirty="0"/>
              <a:t>Neural Architecture Search (NAS), </a:t>
            </a:r>
            <a:r>
              <a:rPr kumimoji="1" lang="en" altLang="zh-CN" dirty="0" err="1"/>
              <a:t>AutoML</a:t>
            </a:r>
            <a:r>
              <a:rPr kumimoji="1" lang="en-US" altLang="zh-CN" dirty="0"/>
              <a:t>(</a:t>
            </a:r>
            <a:r>
              <a:rPr kumimoji="1" lang="en-US" altLang="zh-CN" b="1" dirty="0">
                <a:solidFill>
                  <a:schemeClr val="tx1"/>
                </a:solidFill>
              </a:rPr>
              <a:t>Effectiveness</a:t>
            </a:r>
            <a:r>
              <a:rPr kumimoji="1" lang="en-US" altLang="zh-CN" dirty="0"/>
              <a:t>,</a:t>
            </a:r>
            <a:r>
              <a:rPr kumimoji="1" lang="zh-CN" altLang="en-US" dirty="0"/>
              <a:t> </a:t>
            </a:r>
            <a:r>
              <a:rPr kumimoji="1" lang="en-US" altLang="zh-CN" dirty="0">
                <a:solidFill>
                  <a:srgbClr val="C00000"/>
                </a:solidFill>
              </a:rPr>
              <a:t>Interpretability</a:t>
            </a:r>
            <a:r>
              <a:rPr kumimoji="1" lang="en-US" altLang="zh-CN" dirty="0"/>
              <a:t>,</a:t>
            </a:r>
            <a:r>
              <a:rPr kumimoji="1" lang="zh-CN" altLang="en-US" dirty="0"/>
              <a:t> </a:t>
            </a:r>
            <a:r>
              <a:rPr kumimoji="1" lang="en-US" altLang="zh-CN" dirty="0">
                <a:solidFill>
                  <a:srgbClr val="C00000"/>
                </a:solidFill>
              </a:rPr>
              <a:t>Robustness</a:t>
            </a:r>
            <a:r>
              <a:rPr kumimoji="1" lang="en-US" altLang="zh-CN" dirty="0"/>
              <a:t>)</a:t>
            </a:r>
            <a:endParaRPr kumimoji="1" lang="en" altLang="zh-CN" dirty="0"/>
          </a:p>
          <a:p>
            <a:pPr lvl="1"/>
            <a:r>
              <a:rPr kumimoji="1" lang="en" altLang="zh-CN" dirty="0"/>
              <a:t>low-power consumption</a:t>
            </a:r>
            <a:r>
              <a:rPr kumimoji="1" lang="zh-CN" altLang="en-US" dirty="0"/>
              <a:t> </a:t>
            </a:r>
            <a:r>
              <a:rPr kumimoji="1" lang="en-US" altLang="zh-CN" dirty="0"/>
              <a:t>AI</a:t>
            </a:r>
            <a:r>
              <a:rPr kumimoji="1" lang="zh-CN" altLang="en-US" dirty="0"/>
              <a:t> </a:t>
            </a:r>
            <a:r>
              <a:rPr kumimoji="1" lang="en-US" altLang="zh-CN" dirty="0"/>
              <a:t>models</a:t>
            </a:r>
            <a:r>
              <a:rPr kumimoji="1" lang="zh-CN" altLang="en-US" dirty="0"/>
              <a:t> </a:t>
            </a:r>
            <a:r>
              <a:rPr kumimoji="1" lang="en-US" altLang="zh-CN" dirty="0"/>
              <a:t>(Mainly</a:t>
            </a:r>
            <a:r>
              <a:rPr kumimoji="1" lang="zh-CN" altLang="en-US" dirty="0"/>
              <a:t> </a:t>
            </a:r>
            <a:r>
              <a:rPr kumimoji="1" lang="en-US" altLang="zh-CN" dirty="0"/>
              <a:t>for</a:t>
            </a:r>
            <a:r>
              <a:rPr kumimoji="1" lang="zh-CN" altLang="en-US" dirty="0"/>
              <a:t> </a:t>
            </a:r>
            <a:r>
              <a:rPr kumimoji="1" lang="en-US" altLang="zh-CN" dirty="0"/>
              <a:t>CV</a:t>
            </a:r>
            <a:r>
              <a:rPr kumimoji="1" lang="zh-CN" altLang="en-US" dirty="0"/>
              <a:t> </a:t>
            </a:r>
            <a:r>
              <a:rPr kumimoji="1" lang="en-US" altLang="zh-CN" dirty="0"/>
              <a:t>tasks)</a:t>
            </a:r>
          </a:p>
          <a:p>
            <a:pPr lvl="1"/>
            <a:r>
              <a:rPr kumimoji="1" lang="en" altLang="zh-CN" dirty="0"/>
              <a:t>Evolutionary multi- and many-objective optimization</a:t>
            </a:r>
            <a:endParaRPr kumimoji="1" lang="zh-CN" altLang="en-US" dirty="0"/>
          </a:p>
        </p:txBody>
      </p:sp>
      <p:sp>
        <p:nvSpPr>
          <p:cNvPr id="5" name="灯片编号占位符 4">
            <a:extLst>
              <a:ext uri="{FF2B5EF4-FFF2-40B4-BE49-F238E27FC236}">
                <a16:creationId xmlns:a16="http://schemas.microsoft.com/office/drawing/2014/main" id="{38C502F0-B3F6-3E43-B6CE-FC8E56FAA9BF}"/>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6" name="页脚占位符 2">
            <a:extLst>
              <a:ext uri="{FF2B5EF4-FFF2-40B4-BE49-F238E27FC236}">
                <a16:creationId xmlns:a16="http://schemas.microsoft.com/office/drawing/2014/main" id="{C4DA14D5-B239-4CE7-A0F5-028ECB87002D}"/>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335510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DF027-1901-E24E-AA82-82B618042BE5}"/>
              </a:ext>
            </a:extLst>
          </p:cNvPr>
          <p:cNvSpPr>
            <a:spLocks noGrp="1"/>
          </p:cNvSpPr>
          <p:nvPr>
            <p:ph type="title"/>
          </p:nvPr>
        </p:nvSpPr>
        <p:spPr/>
        <p:txBody>
          <a:bodyPr/>
          <a:lstStyle/>
          <a:p>
            <a:r>
              <a:rPr kumimoji="1" lang="en-US" altLang="zh-CN" dirty="0"/>
              <a:t>Google</a:t>
            </a:r>
            <a:r>
              <a:rPr kumimoji="1" lang="zh-CN" altLang="en-US" dirty="0"/>
              <a:t> </a:t>
            </a:r>
            <a:r>
              <a:rPr kumimoji="1" lang="en-US" altLang="zh-CN" dirty="0"/>
              <a:t>Scholar</a:t>
            </a:r>
            <a:r>
              <a:rPr kumimoji="1" lang="zh-CN" altLang="en-US" dirty="0"/>
              <a:t> </a:t>
            </a:r>
            <a:r>
              <a:rPr kumimoji="1" lang="en-US" altLang="zh-CN" dirty="0"/>
              <a:t>Profile</a:t>
            </a:r>
            <a:endParaRPr kumimoji="1" lang="zh-CN" altLang="en-US" dirty="0"/>
          </a:p>
        </p:txBody>
      </p:sp>
      <p:sp>
        <p:nvSpPr>
          <p:cNvPr id="4" name="灯片编号占位符 3">
            <a:extLst>
              <a:ext uri="{FF2B5EF4-FFF2-40B4-BE49-F238E27FC236}">
                <a16:creationId xmlns:a16="http://schemas.microsoft.com/office/drawing/2014/main" id="{2E088CBC-BAB5-1445-98D3-19113453E0E5}"/>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7" name="图片 6">
            <a:extLst>
              <a:ext uri="{FF2B5EF4-FFF2-40B4-BE49-F238E27FC236}">
                <a16:creationId xmlns:a16="http://schemas.microsoft.com/office/drawing/2014/main" id="{B6D69A06-036A-4F38-8304-74CED9A2A997}"/>
              </a:ext>
            </a:extLst>
          </p:cNvPr>
          <p:cNvPicPr>
            <a:picLocks noChangeAspect="1"/>
          </p:cNvPicPr>
          <p:nvPr/>
        </p:nvPicPr>
        <p:blipFill>
          <a:blip r:embed="rId3"/>
          <a:stretch>
            <a:fillRect/>
          </a:stretch>
        </p:blipFill>
        <p:spPr>
          <a:xfrm>
            <a:off x="694632" y="917257"/>
            <a:ext cx="10881532" cy="5567623"/>
          </a:xfrm>
          <a:prstGeom prst="rect">
            <a:avLst/>
          </a:prstGeom>
        </p:spPr>
      </p:pic>
      <p:sp>
        <p:nvSpPr>
          <p:cNvPr id="6" name="页脚占位符 2">
            <a:extLst>
              <a:ext uri="{FF2B5EF4-FFF2-40B4-BE49-F238E27FC236}">
                <a16:creationId xmlns:a16="http://schemas.microsoft.com/office/drawing/2014/main" id="{A3E5550E-DE53-4EA4-846F-BE4588F59F72}"/>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1287439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D8B28D-1B7F-A545-9690-3B71CCA65E5D}"/>
              </a:ext>
            </a:extLst>
          </p:cNvPr>
          <p:cNvSpPr>
            <a:spLocks noGrp="1"/>
          </p:cNvSpPr>
          <p:nvPr>
            <p:ph type="title"/>
          </p:nvPr>
        </p:nvSpPr>
        <p:spPr/>
        <p:txBody>
          <a:bodyPr/>
          <a:lstStyle/>
          <a:p>
            <a:r>
              <a:rPr kumimoji="1" lang="en-US" altLang="zh-CN" dirty="0" err="1"/>
              <a:t>Supervision@SCU</a:t>
            </a:r>
            <a:endParaRPr kumimoji="1" lang="zh-CN" altLang="en-US" dirty="0"/>
          </a:p>
        </p:txBody>
      </p:sp>
      <p:sp>
        <p:nvSpPr>
          <p:cNvPr id="3" name="内容占位符 2">
            <a:extLst>
              <a:ext uri="{FF2B5EF4-FFF2-40B4-BE49-F238E27FC236}">
                <a16:creationId xmlns:a16="http://schemas.microsoft.com/office/drawing/2014/main" id="{9A1E1DEF-7872-7146-AB71-272F482C8850}"/>
              </a:ext>
            </a:extLst>
          </p:cNvPr>
          <p:cNvSpPr>
            <a:spLocks noGrp="1"/>
          </p:cNvSpPr>
          <p:nvPr>
            <p:ph idx="1"/>
          </p:nvPr>
        </p:nvSpPr>
        <p:spPr>
          <a:xfrm>
            <a:off x="838200" y="1042988"/>
            <a:ext cx="10321413" cy="5133975"/>
          </a:xfrm>
        </p:spPr>
        <p:txBody>
          <a:bodyPr>
            <a:normAutofit/>
          </a:bodyPr>
          <a:lstStyle/>
          <a:p>
            <a:r>
              <a:rPr kumimoji="1" lang="en-US" altLang="zh-CN" dirty="0"/>
              <a:t>2021</a:t>
            </a:r>
            <a:r>
              <a:rPr kumimoji="1" lang="zh-CN" altLang="en-US" dirty="0"/>
              <a:t> </a:t>
            </a:r>
            <a:r>
              <a:rPr kumimoji="1" lang="en-US" altLang="zh-CN" dirty="0"/>
              <a:t>PhD</a:t>
            </a:r>
            <a:r>
              <a:rPr kumimoji="1" lang="zh-CN" altLang="en-US" dirty="0"/>
              <a:t> </a:t>
            </a:r>
            <a:r>
              <a:rPr kumimoji="1" lang="en-US" altLang="zh-CN" dirty="0"/>
              <a:t>Students</a:t>
            </a:r>
          </a:p>
          <a:p>
            <a:pPr lvl="1"/>
            <a:r>
              <a:rPr kumimoji="1" lang="en-US" altLang="zh-CN" dirty="0" err="1"/>
              <a:t>Xiangning</a:t>
            </a:r>
            <a:r>
              <a:rPr kumimoji="1" lang="zh-CN" altLang="en-US" dirty="0"/>
              <a:t> </a:t>
            </a:r>
            <a:r>
              <a:rPr kumimoji="1" lang="en-US" altLang="zh-CN" dirty="0" err="1"/>
              <a:t>Xie</a:t>
            </a:r>
            <a:r>
              <a:rPr kumimoji="1" lang="zh-CN" altLang="en-US" dirty="0"/>
              <a:t> </a:t>
            </a:r>
            <a:r>
              <a:rPr kumimoji="1" lang="en-US" altLang="zh-CN" dirty="0"/>
              <a:t>(1</a:t>
            </a:r>
            <a:r>
              <a:rPr kumimoji="1" lang="zh-CN" altLang="en-US" dirty="0"/>
              <a:t> </a:t>
            </a:r>
            <a:r>
              <a:rPr kumimoji="1" lang="en-US" altLang="zh-CN" dirty="0"/>
              <a:t>Trans.,</a:t>
            </a:r>
            <a:r>
              <a:rPr kumimoji="1" lang="zh-CN" altLang="en-US" dirty="0"/>
              <a:t> </a:t>
            </a:r>
            <a:r>
              <a:rPr kumimoji="1" lang="en-US" altLang="zh-CN" dirty="0"/>
              <a:t>1</a:t>
            </a:r>
            <a:r>
              <a:rPr kumimoji="1" lang="zh-CN" altLang="en-US" dirty="0"/>
              <a:t> </a:t>
            </a:r>
            <a:r>
              <a:rPr kumimoji="1" lang="en-US" altLang="zh-CN" dirty="0"/>
              <a:t>Trans.</a:t>
            </a:r>
            <a:r>
              <a:rPr kumimoji="1" lang="zh-CN" altLang="en-US" dirty="0"/>
              <a:t> </a:t>
            </a:r>
            <a:r>
              <a:rPr kumimoji="1" lang="en-US" altLang="zh-CN" dirty="0"/>
              <a:t>Paper</a:t>
            </a:r>
            <a:r>
              <a:rPr kumimoji="1" lang="zh-CN" altLang="en-US" dirty="0"/>
              <a:t> </a:t>
            </a:r>
            <a:r>
              <a:rPr kumimoji="1" lang="en-US" altLang="zh-CN" dirty="0"/>
              <a:t>in</a:t>
            </a:r>
            <a:r>
              <a:rPr kumimoji="1" lang="zh-CN" altLang="en-US" dirty="0"/>
              <a:t> </a:t>
            </a:r>
            <a:r>
              <a:rPr kumimoji="1" lang="en-US" altLang="zh-CN" dirty="0"/>
              <a:t>submit),</a:t>
            </a:r>
            <a:r>
              <a:rPr kumimoji="1" lang="zh-CN" altLang="en-US" dirty="0"/>
              <a:t> </a:t>
            </a:r>
            <a:r>
              <a:rPr kumimoji="1" lang="en-US" altLang="zh-CN" dirty="0" err="1"/>
              <a:t>Shengjia</a:t>
            </a:r>
            <a:r>
              <a:rPr kumimoji="1" lang="zh-CN" altLang="en-US" dirty="0"/>
              <a:t> </a:t>
            </a:r>
            <a:r>
              <a:rPr kumimoji="1" lang="en-US" altLang="zh-CN" dirty="0"/>
              <a:t>Chen,</a:t>
            </a:r>
            <a:r>
              <a:rPr kumimoji="1" lang="zh-CN" altLang="en-US" dirty="0"/>
              <a:t> </a:t>
            </a:r>
            <a:r>
              <a:rPr kumimoji="1" lang="en-US" altLang="zh-CN" dirty="0" err="1"/>
              <a:t>Zeqiong</a:t>
            </a:r>
            <a:r>
              <a:rPr kumimoji="1" lang="zh-CN" altLang="en-US" dirty="0"/>
              <a:t> </a:t>
            </a:r>
            <a:r>
              <a:rPr kumimoji="1" lang="en-US" altLang="zh-CN" dirty="0" err="1"/>
              <a:t>Lv</a:t>
            </a:r>
            <a:r>
              <a:rPr kumimoji="1" lang="en-US" altLang="zh-CN" dirty="0"/>
              <a:t> (1</a:t>
            </a:r>
            <a:r>
              <a:rPr kumimoji="1" lang="zh-CN" altLang="en-US" dirty="0"/>
              <a:t> </a:t>
            </a:r>
            <a:r>
              <a:rPr kumimoji="1" lang="en-US" altLang="zh-CN" dirty="0"/>
              <a:t>CCF</a:t>
            </a:r>
            <a:r>
              <a:rPr kumimoji="1" lang="zh-CN" altLang="en-US" dirty="0"/>
              <a:t> </a:t>
            </a:r>
            <a:r>
              <a:rPr kumimoji="1" lang="en-US" altLang="zh-CN" dirty="0"/>
              <a:t>A</a:t>
            </a:r>
            <a:r>
              <a:rPr kumimoji="1" lang="zh-CN" altLang="en-US" dirty="0"/>
              <a:t> </a:t>
            </a:r>
            <a:r>
              <a:rPr kumimoji="1" lang="en-US" altLang="zh-CN" dirty="0"/>
              <a:t>Paper</a:t>
            </a:r>
            <a:r>
              <a:rPr kumimoji="1" lang="zh-CN" altLang="en-US" dirty="0"/>
              <a:t> </a:t>
            </a:r>
            <a:r>
              <a:rPr kumimoji="1" lang="en-US" altLang="zh-CN" dirty="0"/>
              <a:t>in</a:t>
            </a:r>
            <a:r>
              <a:rPr kumimoji="1" lang="zh-CN" altLang="en-US" dirty="0"/>
              <a:t> </a:t>
            </a:r>
            <a:r>
              <a:rPr kumimoji="1" lang="en-US" altLang="zh-CN" dirty="0"/>
              <a:t>submit)</a:t>
            </a:r>
          </a:p>
          <a:p>
            <a:r>
              <a:rPr kumimoji="1" lang="en-US" altLang="zh-CN" dirty="0"/>
              <a:t>2021</a:t>
            </a:r>
            <a:r>
              <a:rPr kumimoji="1" lang="zh-CN" altLang="en-US" dirty="0"/>
              <a:t> </a:t>
            </a:r>
            <a:r>
              <a:rPr kumimoji="1" lang="en-US" altLang="zh-CN" dirty="0"/>
              <a:t>Master</a:t>
            </a:r>
            <a:r>
              <a:rPr kumimoji="1" lang="zh-CN" altLang="en-US" dirty="0"/>
              <a:t> </a:t>
            </a:r>
            <a:r>
              <a:rPr kumimoji="1" lang="en-US" altLang="zh-CN" dirty="0"/>
              <a:t>Student</a:t>
            </a:r>
          </a:p>
          <a:p>
            <a:pPr lvl="1"/>
            <a:r>
              <a:rPr kumimoji="1" lang="en-US" altLang="zh-CN" dirty="0"/>
              <a:t>Peng</a:t>
            </a:r>
            <a:r>
              <a:rPr kumimoji="1" lang="zh-CN" altLang="en-US" dirty="0"/>
              <a:t> </a:t>
            </a:r>
            <a:r>
              <a:rPr kumimoji="1" lang="en-US" altLang="zh-CN" dirty="0"/>
              <a:t>Zeng,</a:t>
            </a:r>
            <a:r>
              <a:rPr kumimoji="1" lang="zh-CN" altLang="en-US" dirty="0"/>
              <a:t> </a:t>
            </a:r>
            <a:r>
              <a:rPr kumimoji="1" lang="en-US" altLang="zh-CN" dirty="0"/>
              <a:t>Xiao</a:t>
            </a:r>
            <a:r>
              <a:rPr kumimoji="1" lang="zh-CN" altLang="en-US" dirty="0"/>
              <a:t> </a:t>
            </a:r>
            <a:r>
              <a:rPr kumimoji="1" lang="en-US" altLang="zh-CN" dirty="0"/>
              <a:t>Yang,</a:t>
            </a:r>
            <a:r>
              <a:rPr kumimoji="1" lang="zh-CN" altLang="en-US" dirty="0"/>
              <a:t> </a:t>
            </a:r>
            <a:r>
              <a:rPr kumimoji="1" lang="en-US" altLang="zh-CN" dirty="0"/>
              <a:t>Yuwei</a:t>
            </a:r>
            <a:r>
              <a:rPr kumimoji="1" lang="zh-CN" altLang="en-US" dirty="0"/>
              <a:t> </a:t>
            </a:r>
            <a:r>
              <a:rPr kumimoji="1" lang="en-US" altLang="zh-CN" dirty="0" err="1"/>
              <a:t>Ou</a:t>
            </a:r>
            <a:r>
              <a:rPr kumimoji="1" lang="en-US" altLang="zh-CN" dirty="0"/>
              <a:t>,</a:t>
            </a:r>
            <a:r>
              <a:rPr kumimoji="1" lang="zh-CN" altLang="en-US" dirty="0"/>
              <a:t> </a:t>
            </a:r>
            <a:r>
              <a:rPr kumimoji="1" lang="en-US" altLang="zh-CN" dirty="0" err="1"/>
              <a:t>Zixuan</a:t>
            </a:r>
            <a:r>
              <a:rPr kumimoji="1" lang="zh-CN" altLang="en-US" dirty="0"/>
              <a:t> </a:t>
            </a:r>
            <a:r>
              <a:rPr kumimoji="1" lang="en-US" altLang="zh-CN" dirty="0"/>
              <a:t>Liang</a:t>
            </a:r>
          </a:p>
          <a:p>
            <a:r>
              <a:rPr kumimoji="1" lang="en-US" altLang="zh-CN" dirty="0"/>
              <a:t>2020</a:t>
            </a:r>
            <a:r>
              <a:rPr kumimoji="1" lang="zh-CN" altLang="en-US" dirty="0"/>
              <a:t> </a:t>
            </a:r>
            <a:r>
              <a:rPr kumimoji="1" lang="en-US" altLang="zh-CN" dirty="0"/>
              <a:t>Master</a:t>
            </a:r>
            <a:r>
              <a:rPr kumimoji="1" lang="zh-CN" altLang="en-US" dirty="0"/>
              <a:t> </a:t>
            </a:r>
            <a:r>
              <a:rPr kumimoji="1" lang="en-US" altLang="zh-CN" dirty="0"/>
              <a:t>Student</a:t>
            </a:r>
          </a:p>
          <a:p>
            <a:pPr lvl="1"/>
            <a:r>
              <a:rPr kumimoji="1" lang="en-US" altLang="zh-CN" dirty="0" err="1"/>
              <a:t>Yuqiao</a:t>
            </a:r>
            <a:r>
              <a:rPr kumimoji="1" lang="zh-CN" altLang="en-US" dirty="0"/>
              <a:t> </a:t>
            </a:r>
            <a:r>
              <a:rPr kumimoji="1" lang="en-US" altLang="zh-CN" dirty="0"/>
              <a:t>Liu</a:t>
            </a:r>
            <a:r>
              <a:rPr kumimoji="1" lang="zh-CN" altLang="en-US" dirty="0"/>
              <a:t> </a:t>
            </a:r>
            <a:r>
              <a:rPr kumimoji="1" lang="en-US" altLang="zh-CN" dirty="0"/>
              <a:t>(1</a:t>
            </a:r>
            <a:r>
              <a:rPr kumimoji="1" lang="zh-CN" altLang="en-US" dirty="0"/>
              <a:t> </a:t>
            </a:r>
            <a:r>
              <a:rPr kumimoji="1" lang="en-US" altLang="zh-CN" dirty="0"/>
              <a:t>CCF</a:t>
            </a:r>
            <a:r>
              <a:rPr kumimoji="1" lang="zh-CN" altLang="en-US" dirty="0"/>
              <a:t> </a:t>
            </a:r>
            <a:r>
              <a:rPr kumimoji="1" lang="en-US" altLang="zh-CN" dirty="0"/>
              <a:t>A,</a:t>
            </a:r>
            <a:r>
              <a:rPr kumimoji="1" lang="zh-CN" altLang="en-US" dirty="0"/>
              <a:t> </a:t>
            </a:r>
            <a:r>
              <a:rPr kumimoji="1" lang="en-US" altLang="zh-CN" dirty="0"/>
              <a:t>1</a:t>
            </a:r>
            <a:r>
              <a:rPr kumimoji="1" lang="zh-CN" altLang="en-US" dirty="0"/>
              <a:t> </a:t>
            </a:r>
            <a:r>
              <a:rPr kumimoji="1" lang="en-US" altLang="zh-CN" dirty="0"/>
              <a:t>Trans., 1</a:t>
            </a:r>
            <a:r>
              <a:rPr kumimoji="1" lang="zh-CN" altLang="en-US" dirty="0"/>
              <a:t> </a:t>
            </a:r>
            <a:r>
              <a:rPr kumimoji="1" lang="en-US" altLang="zh-CN" dirty="0"/>
              <a:t>CCF</a:t>
            </a:r>
            <a:r>
              <a:rPr kumimoji="1" lang="zh-CN" altLang="en-US" dirty="0"/>
              <a:t> </a:t>
            </a:r>
            <a:r>
              <a:rPr kumimoji="1" lang="en-US" altLang="zh-CN" dirty="0"/>
              <a:t>A Paper</a:t>
            </a:r>
            <a:r>
              <a:rPr kumimoji="1" lang="zh-CN" altLang="en-US" dirty="0"/>
              <a:t> </a:t>
            </a:r>
            <a:r>
              <a:rPr kumimoji="1" lang="en-US" altLang="zh-CN" dirty="0"/>
              <a:t>in</a:t>
            </a:r>
            <a:r>
              <a:rPr kumimoji="1" lang="zh-CN" altLang="en-US" dirty="0"/>
              <a:t> </a:t>
            </a:r>
            <a:r>
              <a:rPr kumimoji="1" lang="en-US" altLang="zh-CN" dirty="0"/>
              <a:t>submit),</a:t>
            </a:r>
            <a:r>
              <a:rPr kumimoji="1" lang="zh-CN" altLang="en-US" dirty="0"/>
              <a:t> </a:t>
            </a:r>
            <a:r>
              <a:rPr kumimoji="1" lang="en-US" altLang="zh-CN" dirty="0"/>
              <a:t>Siyi</a:t>
            </a:r>
            <a:r>
              <a:rPr kumimoji="1" lang="zh-CN" altLang="en-US" dirty="0"/>
              <a:t> </a:t>
            </a:r>
            <a:r>
              <a:rPr kumimoji="1" lang="en-US" altLang="zh-CN" dirty="0"/>
              <a:t>Li</a:t>
            </a:r>
            <a:r>
              <a:rPr kumimoji="1" lang="zh-CN" altLang="en-US" dirty="0"/>
              <a:t> </a:t>
            </a:r>
            <a:r>
              <a:rPr kumimoji="1" lang="en-US" altLang="zh-CN" dirty="0"/>
              <a:t>(1</a:t>
            </a:r>
            <a:r>
              <a:rPr kumimoji="1" lang="zh-CN" altLang="en-US" dirty="0"/>
              <a:t> </a:t>
            </a:r>
            <a:r>
              <a:rPr kumimoji="1" lang="en-US" altLang="zh-CN" dirty="0"/>
              <a:t>Patent,</a:t>
            </a:r>
            <a:r>
              <a:rPr kumimoji="1" lang="zh-CN" altLang="en-US" dirty="0"/>
              <a:t> </a:t>
            </a:r>
            <a:r>
              <a:rPr kumimoji="1" lang="en-US" altLang="zh-CN" dirty="0"/>
              <a:t>1</a:t>
            </a:r>
            <a:r>
              <a:rPr kumimoji="1" lang="zh-CN" altLang="en-US" dirty="0"/>
              <a:t> </a:t>
            </a:r>
            <a:r>
              <a:rPr kumimoji="1" lang="en-US" altLang="zh-CN" dirty="0"/>
              <a:t>Trans.),</a:t>
            </a:r>
            <a:r>
              <a:rPr kumimoji="1" lang="zh-CN" altLang="en-US" dirty="0"/>
              <a:t> </a:t>
            </a:r>
            <a:r>
              <a:rPr kumimoji="1" lang="en-US" altLang="zh-CN" dirty="0" err="1"/>
              <a:t>Jie</a:t>
            </a:r>
            <a:r>
              <a:rPr kumimoji="1" lang="zh-CN" altLang="en-US" dirty="0"/>
              <a:t> </a:t>
            </a:r>
            <a:r>
              <a:rPr kumimoji="1" lang="en-US" altLang="zh-CN" dirty="0"/>
              <a:t>Wu</a:t>
            </a:r>
          </a:p>
        </p:txBody>
      </p:sp>
      <p:sp>
        <p:nvSpPr>
          <p:cNvPr id="5" name="灯片编号占位符 4">
            <a:extLst>
              <a:ext uri="{FF2B5EF4-FFF2-40B4-BE49-F238E27FC236}">
                <a16:creationId xmlns:a16="http://schemas.microsoft.com/office/drawing/2014/main" id="{DE4F9B62-CAAC-794A-922E-EDAFAF68F59E}"/>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6" name="页脚占位符 2">
            <a:extLst>
              <a:ext uri="{FF2B5EF4-FFF2-40B4-BE49-F238E27FC236}">
                <a16:creationId xmlns:a16="http://schemas.microsoft.com/office/drawing/2014/main" id="{544D5B69-8F90-4C90-8DAD-AFA63CAD3A34}"/>
              </a:ext>
            </a:extLst>
          </p:cNvPr>
          <p:cNvSpPr>
            <a:spLocks noGrp="1"/>
          </p:cNvSpPr>
          <p:nvPr>
            <p:ph type="ftr" sz="quarter" idx="11"/>
          </p:nvPr>
        </p:nvSpPr>
        <p:spPr>
          <a:xfrm>
            <a:off x="3581401" y="6572250"/>
            <a:ext cx="4571999" cy="285750"/>
          </a:xfrm>
        </p:spPr>
        <p:txBody>
          <a:bodyPr/>
          <a:lstStyle/>
          <a:p>
            <a:r>
              <a:rPr kumimoji="1" lang="en-US" altLang="zh-CN" dirty="0"/>
              <a:t>Evolutionary Computation</a:t>
            </a:r>
            <a:r>
              <a:rPr lang="en-US" altLang="zh-CN" dirty="0"/>
              <a:t>–Part</a:t>
            </a:r>
            <a:r>
              <a:rPr lang="zh-CN" altLang="en-US" dirty="0"/>
              <a:t> </a:t>
            </a:r>
            <a:r>
              <a:rPr lang="en-US" altLang="zh-CN" dirty="0"/>
              <a:t>I</a:t>
            </a:r>
            <a:endParaRPr lang="en-US" dirty="0"/>
          </a:p>
        </p:txBody>
      </p:sp>
    </p:spTree>
    <p:extLst>
      <p:ext uri="{BB962C8B-B14F-4D97-AF65-F5344CB8AC3E}">
        <p14:creationId xmlns:p14="http://schemas.microsoft.com/office/powerpoint/2010/main" val="276488493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4116</TotalTime>
  <Words>2878</Words>
  <Application>Microsoft Office PowerPoint</Application>
  <PresentationFormat>宽屏</PresentationFormat>
  <Paragraphs>430</Paragraphs>
  <Slides>48</Slides>
  <Notes>17</Notes>
  <HiddenSlides>0</HiddenSlides>
  <MMClips>4</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等线</vt:lpstr>
      <vt:lpstr>系统字体</vt:lpstr>
      <vt:lpstr>Arial</vt:lpstr>
      <vt:lpstr>Calibri</vt:lpstr>
      <vt:lpstr>Calibri Light</vt:lpstr>
      <vt:lpstr>Wingdings</vt:lpstr>
      <vt:lpstr>Office 主题​​</vt:lpstr>
      <vt:lpstr>Evolutionary Computation (Part I, Spring 2022)</vt:lpstr>
      <vt:lpstr>Syllabus</vt:lpstr>
      <vt:lpstr>Course Policy</vt:lpstr>
      <vt:lpstr>Class QQ group</vt:lpstr>
      <vt:lpstr>Textbook</vt:lpstr>
      <vt:lpstr>References</vt:lpstr>
      <vt:lpstr>Instructor</vt:lpstr>
      <vt:lpstr>Google Scholar Profile</vt:lpstr>
      <vt:lpstr>Supervision@SCU</vt:lpstr>
      <vt:lpstr>Undergraduate Student Thesis</vt:lpstr>
      <vt:lpstr>Undergraduate Student Thesis</vt:lpstr>
      <vt:lpstr>Supervision@VUW</vt:lpstr>
      <vt:lpstr>Office Hours</vt:lpstr>
      <vt:lpstr>Practical problems</vt:lpstr>
      <vt:lpstr>Methods</vt:lpstr>
      <vt:lpstr>Computational Intelligence</vt:lpstr>
      <vt:lpstr>A Quote from A Book</vt:lpstr>
      <vt:lpstr>Definition</vt:lpstr>
      <vt:lpstr>Review</vt:lpstr>
      <vt:lpstr>Overview</vt:lpstr>
      <vt:lpstr>Development History</vt:lpstr>
      <vt:lpstr>Fuzzy Logic</vt:lpstr>
      <vt:lpstr>Artificial Neural Network</vt:lpstr>
      <vt:lpstr>Evolutionary Computation</vt:lpstr>
      <vt:lpstr>The Origin</vt:lpstr>
      <vt:lpstr>A Practical Example-Velcro</vt:lpstr>
      <vt:lpstr>Common Characteristics</vt:lpstr>
      <vt:lpstr>CI vs. Intelligent Systems (IS)</vt:lpstr>
      <vt:lpstr>CI vs. Artificial Intelligence (AI)</vt:lpstr>
      <vt:lpstr>Critical Message Conveyed</vt:lpstr>
      <vt:lpstr>Review</vt:lpstr>
      <vt:lpstr>PowerPoint 演示文稿</vt:lpstr>
      <vt:lpstr>IEEE</vt:lpstr>
      <vt:lpstr>IEEE Divisions</vt:lpstr>
      <vt:lpstr>IEEE Regions</vt:lpstr>
      <vt:lpstr>IEEE CIS</vt:lpstr>
      <vt:lpstr>Technical Activities</vt:lpstr>
      <vt:lpstr>Applications Task Forces</vt:lpstr>
      <vt:lpstr>Sponsored Publications</vt:lpstr>
      <vt:lpstr>Technical Committees-1</vt:lpstr>
      <vt:lpstr>Technical Committees-2</vt:lpstr>
      <vt:lpstr>Professional Development</vt:lpstr>
      <vt:lpstr>Sponsored Conferences</vt:lpstr>
      <vt:lpstr>WCCI</vt:lpstr>
      <vt:lpstr>WCCI2020</vt:lpstr>
      <vt:lpstr>SSCI</vt:lpstr>
      <vt:lpstr>IEEE Membership</vt:lpstr>
      <vt:lpstr>Critical Message Conveyed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邓 书超</cp:lastModifiedBy>
  <cp:revision>511</cp:revision>
  <dcterms:created xsi:type="dcterms:W3CDTF">2019-08-01T03:30:45Z</dcterms:created>
  <dcterms:modified xsi:type="dcterms:W3CDTF">2022-02-21T03:44:47Z</dcterms:modified>
</cp:coreProperties>
</file>